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6" r:id="rId1"/>
  </p:sldMasterIdLst>
  <p:notesMasterIdLst>
    <p:notesMasterId r:id="rId19"/>
  </p:notesMasterIdLst>
  <p:sldIdLst>
    <p:sldId id="256" r:id="rId2"/>
    <p:sldId id="287" r:id="rId3"/>
    <p:sldId id="290" r:id="rId4"/>
    <p:sldId id="271" r:id="rId5"/>
    <p:sldId id="277" r:id="rId6"/>
    <p:sldId id="274" r:id="rId7"/>
    <p:sldId id="288" r:id="rId8"/>
    <p:sldId id="286" r:id="rId9"/>
    <p:sldId id="289" r:id="rId10"/>
    <p:sldId id="280" r:id="rId11"/>
    <p:sldId id="281" r:id="rId12"/>
    <p:sldId id="282" r:id="rId13"/>
    <p:sldId id="276" r:id="rId14"/>
    <p:sldId id="269" r:id="rId15"/>
    <p:sldId id="283" r:id="rId16"/>
    <p:sldId id="284" r:id="rId17"/>
    <p:sldId id="25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008C"/>
    <a:srgbClr val="464646"/>
    <a:srgbClr val="00AAAD"/>
    <a:srgbClr val="0083CA"/>
    <a:srgbClr val="AB4A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6829" autoAdjust="0"/>
  </p:normalViewPr>
  <p:slideViewPr>
    <p:cSldViewPr>
      <p:cViewPr>
        <p:scale>
          <a:sx n="100" d="100"/>
          <a:sy n="100" d="100"/>
        </p:scale>
        <p:origin x="-1944" y="-378"/>
      </p:cViewPr>
      <p:guideLst>
        <p:guide orient="horz" pos="981"/>
        <p:guide pos="29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DE45E9-2997-4836-8C6C-FA0C982634E0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B234A1-B19A-47F4-8E3A-4631AC26ED87}">
      <dgm:prSet phldrT="[Текст]"/>
      <dgm:spPr/>
      <dgm:t>
        <a:bodyPr/>
        <a:lstStyle/>
        <a:p>
          <a:r>
            <a:rPr lang="ru-RU" dirty="0" smtClean="0"/>
            <a:t>Активные участники </a:t>
          </a:r>
          <a:r>
            <a:rPr lang="ru-RU" dirty="0" smtClean="0"/>
            <a:t>экопоселений</a:t>
          </a:r>
          <a:endParaRPr lang="ru-RU" dirty="0"/>
        </a:p>
      </dgm:t>
    </dgm:pt>
    <dgm:pt modelId="{65946334-5F42-4B4E-A817-B4698F2B446B}" type="parTrans" cxnId="{F9C0FCD3-8C3C-4518-8380-0C6105ED1C8B}">
      <dgm:prSet/>
      <dgm:spPr/>
      <dgm:t>
        <a:bodyPr/>
        <a:lstStyle/>
        <a:p>
          <a:endParaRPr lang="ru-RU"/>
        </a:p>
      </dgm:t>
    </dgm:pt>
    <dgm:pt modelId="{72D20B1A-77E7-4B62-88CA-32F30D09EA02}" type="sibTrans" cxnId="{F9C0FCD3-8C3C-4518-8380-0C6105ED1C8B}">
      <dgm:prSet/>
      <dgm:spPr/>
      <dgm:t>
        <a:bodyPr/>
        <a:lstStyle/>
        <a:p>
          <a:endParaRPr lang="ru-RU"/>
        </a:p>
      </dgm:t>
    </dgm:pt>
    <dgm:pt modelId="{0650C9C4-1282-4032-8BFF-F2AD00993C4D}">
      <dgm:prSet phldrT="[Текст]"/>
      <dgm:spPr/>
      <dgm:t>
        <a:bodyPr/>
        <a:lstStyle/>
        <a:p>
          <a:r>
            <a:rPr lang="ru-RU" dirty="0" smtClean="0"/>
            <a:t>Общие </a:t>
          </a:r>
          <a:r>
            <a:rPr lang="ru-RU" dirty="0" smtClean="0"/>
            <a:t>цели и проекты </a:t>
          </a:r>
          <a:endParaRPr lang="ru-RU" dirty="0"/>
        </a:p>
      </dgm:t>
    </dgm:pt>
    <dgm:pt modelId="{31050D9E-3EDB-45D0-ABA9-FBF6C3CCB51D}" type="parTrans" cxnId="{10840771-8B9C-4865-BF7C-15AB2310A706}">
      <dgm:prSet/>
      <dgm:spPr/>
      <dgm:t>
        <a:bodyPr/>
        <a:lstStyle/>
        <a:p>
          <a:endParaRPr lang="ru-RU"/>
        </a:p>
      </dgm:t>
    </dgm:pt>
    <dgm:pt modelId="{3A7C1123-C49D-4851-BE44-A2D42BE30297}" type="sibTrans" cxnId="{10840771-8B9C-4865-BF7C-15AB2310A706}">
      <dgm:prSet/>
      <dgm:spPr/>
      <dgm:t>
        <a:bodyPr/>
        <a:lstStyle/>
        <a:p>
          <a:endParaRPr lang="ru-RU"/>
        </a:p>
      </dgm:t>
    </dgm:pt>
    <dgm:pt modelId="{546A730D-3571-4109-8610-FA48FFC02E6C}">
      <dgm:prSet phldrT="[Текст]" custT="1"/>
      <dgm:spPr/>
      <dgm:t>
        <a:bodyPr/>
        <a:lstStyle/>
        <a:p>
          <a:pPr algn="ctr"/>
          <a:r>
            <a:rPr lang="ru-RU" sz="1800" dirty="0" smtClean="0">
              <a:solidFill>
                <a:schemeClr val="bg2">
                  <a:lumMod val="50000"/>
                </a:schemeClr>
              </a:solidFill>
            </a:rPr>
            <a:t>Деятельное сообщество</a:t>
          </a:r>
          <a:endParaRPr lang="ru-RU" sz="1800" dirty="0">
            <a:solidFill>
              <a:schemeClr val="bg2">
                <a:lumMod val="50000"/>
              </a:schemeClr>
            </a:solidFill>
          </a:endParaRPr>
        </a:p>
      </dgm:t>
    </dgm:pt>
    <dgm:pt modelId="{1E81CA78-4EC3-44EB-9A53-D5E80FA755CD}" type="parTrans" cxnId="{5ED9B940-2B60-4C92-9733-8CAB1E281446}">
      <dgm:prSet/>
      <dgm:spPr/>
      <dgm:t>
        <a:bodyPr/>
        <a:lstStyle/>
        <a:p>
          <a:endParaRPr lang="ru-RU"/>
        </a:p>
      </dgm:t>
    </dgm:pt>
    <dgm:pt modelId="{33283FEF-A451-4A9F-A184-E547665CC1CD}" type="sibTrans" cxnId="{5ED9B940-2B60-4C92-9733-8CAB1E281446}">
      <dgm:prSet/>
      <dgm:spPr/>
      <dgm:t>
        <a:bodyPr/>
        <a:lstStyle/>
        <a:p>
          <a:endParaRPr lang="ru-RU"/>
        </a:p>
      </dgm:t>
    </dgm:pt>
    <dgm:pt modelId="{125AAE77-C697-4EB6-85C7-2C1251629E40}">
      <dgm:prSet phldrT="[Текст]"/>
      <dgm:spPr/>
      <dgm:t>
        <a:bodyPr/>
        <a:lstStyle/>
        <a:p>
          <a:r>
            <a:rPr lang="en-US" dirty="0" smtClean="0"/>
            <a:t>IT-</a:t>
          </a:r>
          <a:r>
            <a:rPr lang="ru-RU" dirty="0" smtClean="0"/>
            <a:t>платформа для коммуникации и совместной деятельности</a:t>
          </a:r>
          <a:endParaRPr lang="ru-RU" dirty="0"/>
        </a:p>
      </dgm:t>
    </dgm:pt>
    <dgm:pt modelId="{38A81BCE-82C4-4C5D-A7A2-4B81F35F48E6}" type="parTrans" cxnId="{80C203EF-5236-40C0-8FB1-1440B44D33A0}">
      <dgm:prSet/>
      <dgm:spPr/>
      <dgm:t>
        <a:bodyPr/>
        <a:lstStyle/>
        <a:p>
          <a:endParaRPr lang="ru-RU"/>
        </a:p>
      </dgm:t>
    </dgm:pt>
    <dgm:pt modelId="{854C5C56-147F-43F0-AA4C-97189ABC1EB8}" type="sibTrans" cxnId="{80C203EF-5236-40C0-8FB1-1440B44D33A0}">
      <dgm:prSet/>
      <dgm:spPr/>
      <dgm:t>
        <a:bodyPr/>
        <a:lstStyle/>
        <a:p>
          <a:endParaRPr lang="ru-RU"/>
        </a:p>
      </dgm:t>
    </dgm:pt>
    <dgm:pt modelId="{A32740E1-4AA8-4A18-AA26-7E1AAE73B78B}" type="pres">
      <dgm:prSet presAssocID="{EADE45E9-2997-4836-8C6C-FA0C982634E0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5B603D-53DA-4A06-B390-072499FC0AEB}" type="pres">
      <dgm:prSet presAssocID="{EADE45E9-2997-4836-8C6C-FA0C982634E0}" presName="ellipse" presStyleLbl="trBgShp" presStyleIdx="0" presStyleCnt="1" custScaleX="131010" custScaleY="100735" custLinFactNeighborX="166" custLinFactNeighborY="5025"/>
      <dgm:spPr/>
    </dgm:pt>
    <dgm:pt modelId="{27793384-61FE-4C91-BE74-D83CBBF96B07}" type="pres">
      <dgm:prSet presAssocID="{EADE45E9-2997-4836-8C6C-FA0C982634E0}" presName="arrow1" presStyleLbl="fgShp" presStyleIdx="0" presStyleCnt="1" custScaleX="141828" custScaleY="141828" custLinFactNeighborX="-2917" custLinFactNeighborY="38028"/>
      <dgm:spPr/>
    </dgm:pt>
    <dgm:pt modelId="{ABDA1F54-0DF1-4A1A-9F12-24A0BAF164C8}" type="pres">
      <dgm:prSet presAssocID="{EADE45E9-2997-4836-8C6C-FA0C982634E0}" presName="rectangle" presStyleLbl="revTx" presStyleIdx="0" presStyleCnt="1" custAng="10800000" custFlipVert="1" custScaleX="150160" custScaleY="83692" custLinFactNeighborX="363" custLinFactNeighborY="67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68F51B-4465-4330-A736-452B4A91A40F}" type="pres">
      <dgm:prSet presAssocID="{0650C9C4-1282-4032-8BFF-F2AD00993C4D}" presName="item1" presStyleLbl="node1" presStyleIdx="0" presStyleCnt="3" custScaleX="134051" custScaleY="134052" custLinFactNeighborX="-12332" custLinFactNeighborY="217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B8E654-2DAA-4FA9-A7A4-EED45F6808BF}" type="pres">
      <dgm:prSet presAssocID="{125AAE77-C697-4EB6-85C7-2C1251629E40}" presName="item2" presStyleLbl="node1" presStyleIdx="1" presStyleCnt="3" custScaleX="130653" custScaleY="130653" custLinFactNeighborX="-24994" custLinFactNeighborY="-86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C6D704-7297-4971-BF6E-C9A504E1219D}" type="pres">
      <dgm:prSet presAssocID="{546A730D-3571-4109-8610-FA48FFC02E6C}" presName="item3" presStyleLbl="node1" presStyleIdx="2" presStyleCnt="3" custScaleX="145062" custScaleY="145062" custLinFactNeighborX="42915" custLinFactNeighborY="-56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92A1EA-E570-4B7A-9DD9-4499EBAE347B}" type="pres">
      <dgm:prSet presAssocID="{EADE45E9-2997-4836-8C6C-FA0C982634E0}" presName="funnel" presStyleLbl="trAlignAcc1" presStyleIdx="0" presStyleCnt="1" custScaleX="131010" custScaleY="100735" custLinFactNeighborX="-521" custLinFactNeighborY="4062"/>
      <dgm:spPr/>
    </dgm:pt>
  </dgm:ptLst>
  <dgm:cxnLst>
    <dgm:cxn modelId="{E9992038-234C-47DD-8985-8DF8580B7D4D}" type="presOf" srcId="{546A730D-3571-4109-8610-FA48FFC02E6C}" destId="{ABDA1F54-0DF1-4A1A-9F12-24A0BAF164C8}" srcOrd="0" destOrd="0" presId="urn:microsoft.com/office/officeart/2005/8/layout/funnel1"/>
    <dgm:cxn modelId="{F9C0FCD3-8C3C-4518-8380-0C6105ED1C8B}" srcId="{EADE45E9-2997-4836-8C6C-FA0C982634E0}" destId="{67B234A1-B19A-47F4-8E3A-4631AC26ED87}" srcOrd="0" destOrd="0" parTransId="{65946334-5F42-4B4E-A817-B4698F2B446B}" sibTransId="{72D20B1A-77E7-4B62-88CA-32F30D09EA02}"/>
    <dgm:cxn modelId="{5ED9B940-2B60-4C92-9733-8CAB1E281446}" srcId="{EADE45E9-2997-4836-8C6C-FA0C982634E0}" destId="{546A730D-3571-4109-8610-FA48FFC02E6C}" srcOrd="3" destOrd="0" parTransId="{1E81CA78-4EC3-44EB-9A53-D5E80FA755CD}" sibTransId="{33283FEF-A451-4A9F-A184-E547665CC1CD}"/>
    <dgm:cxn modelId="{80C203EF-5236-40C0-8FB1-1440B44D33A0}" srcId="{EADE45E9-2997-4836-8C6C-FA0C982634E0}" destId="{125AAE77-C697-4EB6-85C7-2C1251629E40}" srcOrd="2" destOrd="0" parTransId="{38A81BCE-82C4-4C5D-A7A2-4B81F35F48E6}" sibTransId="{854C5C56-147F-43F0-AA4C-97189ABC1EB8}"/>
    <dgm:cxn modelId="{FA500D95-06DF-4220-AB32-DD3BAF740A6F}" type="presOf" srcId="{0650C9C4-1282-4032-8BFF-F2AD00993C4D}" destId="{88B8E654-2DAA-4FA9-A7A4-EED45F6808BF}" srcOrd="0" destOrd="0" presId="urn:microsoft.com/office/officeart/2005/8/layout/funnel1"/>
    <dgm:cxn modelId="{E89FBF79-7B63-46B3-B7BE-4BBBDB8022A4}" type="presOf" srcId="{EADE45E9-2997-4836-8C6C-FA0C982634E0}" destId="{A32740E1-4AA8-4A18-AA26-7E1AAE73B78B}" srcOrd="0" destOrd="0" presId="urn:microsoft.com/office/officeart/2005/8/layout/funnel1"/>
    <dgm:cxn modelId="{10840771-8B9C-4865-BF7C-15AB2310A706}" srcId="{EADE45E9-2997-4836-8C6C-FA0C982634E0}" destId="{0650C9C4-1282-4032-8BFF-F2AD00993C4D}" srcOrd="1" destOrd="0" parTransId="{31050D9E-3EDB-45D0-ABA9-FBF6C3CCB51D}" sibTransId="{3A7C1123-C49D-4851-BE44-A2D42BE30297}"/>
    <dgm:cxn modelId="{29336589-B1C1-469A-8F97-1D842F37B659}" type="presOf" srcId="{67B234A1-B19A-47F4-8E3A-4631AC26ED87}" destId="{CEC6D704-7297-4971-BF6E-C9A504E1219D}" srcOrd="0" destOrd="0" presId="urn:microsoft.com/office/officeart/2005/8/layout/funnel1"/>
    <dgm:cxn modelId="{76F54A93-7A30-44D7-B122-7BF48E0B080D}" type="presOf" srcId="{125AAE77-C697-4EB6-85C7-2C1251629E40}" destId="{C568F51B-4465-4330-A736-452B4A91A40F}" srcOrd="0" destOrd="0" presId="urn:microsoft.com/office/officeart/2005/8/layout/funnel1"/>
    <dgm:cxn modelId="{E73C8758-132C-497A-BE3F-B8071CC378D6}" type="presParOf" srcId="{A32740E1-4AA8-4A18-AA26-7E1AAE73B78B}" destId="{AD5B603D-53DA-4A06-B390-072499FC0AEB}" srcOrd="0" destOrd="0" presId="urn:microsoft.com/office/officeart/2005/8/layout/funnel1"/>
    <dgm:cxn modelId="{925F45ED-2BC9-42BC-88A3-889DA2328DA3}" type="presParOf" srcId="{A32740E1-4AA8-4A18-AA26-7E1AAE73B78B}" destId="{27793384-61FE-4C91-BE74-D83CBBF96B07}" srcOrd="1" destOrd="0" presId="urn:microsoft.com/office/officeart/2005/8/layout/funnel1"/>
    <dgm:cxn modelId="{E4C47643-BCBE-4F46-A357-B02A78666881}" type="presParOf" srcId="{A32740E1-4AA8-4A18-AA26-7E1AAE73B78B}" destId="{ABDA1F54-0DF1-4A1A-9F12-24A0BAF164C8}" srcOrd="2" destOrd="0" presId="urn:microsoft.com/office/officeart/2005/8/layout/funnel1"/>
    <dgm:cxn modelId="{D2C30FA6-53D0-4D4C-8A84-F0A7ED0CB752}" type="presParOf" srcId="{A32740E1-4AA8-4A18-AA26-7E1AAE73B78B}" destId="{C568F51B-4465-4330-A736-452B4A91A40F}" srcOrd="3" destOrd="0" presId="urn:microsoft.com/office/officeart/2005/8/layout/funnel1"/>
    <dgm:cxn modelId="{BAAC82C5-4E1E-4235-B2E0-E9752237D925}" type="presParOf" srcId="{A32740E1-4AA8-4A18-AA26-7E1AAE73B78B}" destId="{88B8E654-2DAA-4FA9-A7A4-EED45F6808BF}" srcOrd="4" destOrd="0" presId="urn:microsoft.com/office/officeart/2005/8/layout/funnel1"/>
    <dgm:cxn modelId="{EE8E7613-D543-475B-9E50-80677FD08D0B}" type="presParOf" srcId="{A32740E1-4AA8-4A18-AA26-7E1AAE73B78B}" destId="{CEC6D704-7297-4971-BF6E-C9A504E1219D}" srcOrd="5" destOrd="0" presId="urn:microsoft.com/office/officeart/2005/8/layout/funnel1"/>
    <dgm:cxn modelId="{D3BC520C-FE09-4E1A-8DE5-3B06EAD91F3E}" type="presParOf" srcId="{A32740E1-4AA8-4A18-AA26-7E1AAE73B78B}" destId="{5A92A1EA-E570-4B7A-9DD9-4499EBAE347B}" srcOrd="6" destOrd="0" presId="urn:microsoft.com/office/officeart/2005/8/layout/funnel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5B603D-53DA-4A06-B390-072499FC0AEB}">
      <dsp:nvSpPr>
        <dsp:cNvPr id="0" name=""/>
        <dsp:cNvSpPr/>
      </dsp:nvSpPr>
      <dsp:spPr>
        <a:xfrm>
          <a:off x="1656196" y="215474"/>
          <a:ext cx="3528958" cy="942346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793384-61FE-4C91-BE74-D83CBBF96B07}">
      <dsp:nvSpPr>
        <dsp:cNvPr id="0" name=""/>
        <dsp:cNvSpPr/>
      </dsp:nvSpPr>
      <dsp:spPr>
        <a:xfrm>
          <a:off x="3034962" y="2519733"/>
          <a:ext cx="740379" cy="473842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DA1F54-0DF1-4A1A-9F12-24A0BAF164C8}">
      <dsp:nvSpPr>
        <dsp:cNvPr id="0" name=""/>
        <dsp:cNvSpPr/>
      </dsp:nvSpPr>
      <dsp:spPr>
        <a:xfrm rot="10800000" flipV="1">
          <a:off x="1548176" y="2816694"/>
          <a:ext cx="3762598" cy="5242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2">
                  <a:lumMod val="50000"/>
                </a:schemeClr>
              </a:solidFill>
            </a:rPr>
            <a:t>Деятельное сообщество</a:t>
          </a:r>
          <a:endParaRPr lang="ru-RU" sz="1800" kern="1200" dirty="0">
            <a:solidFill>
              <a:schemeClr val="bg2">
                <a:lumMod val="50000"/>
              </a:schemeClr>
            </a:solidFill>
          </a:endParaRPr>
        </a:p>
      </dsp:txBody>
      <dsp:txXfrm rot="-10800000">
        <a:off x="1548176" y="2816694"/>
        <a:ext cx="3762598" cy="524273"/>
      </dsp:txXfrm>
    </dsp:sp>
    <dsp:sp modelId="{C568F51B-4465-4330-A736-452B4A91A40F}">
      <dsp:nvSpPr>
        <dsp:cNvPr id="0" name=""/>
        <dsp:cNvSpPr/>
      </dsp:nvSpPr>
      <dsp:spPr>
        <a:xfrm>
          <a:off x="2772840" y="1223590"/>
          <a:ext cx="1259606" cy="12596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IT-</a:t>
          </a:r>
          <a:r>
            <a:rPr lang="ru-RU" sz="900" kern="1200" dirty="0" smtClean="0"/>
            <a:t>платформа для коммуникации и совместной деятельности</a:t>
          </a:r>
          <a:endParaRPr lang="ru-RU" sz="900" kern="1200" dirty="0"/>
        </a:p>
      </dsp:txBody>
      <dsp:txXfrm>
        <a:off x="2957305" y="1408056"/>
        <a:ext cx="890676" cy="890683"/>
      </dsp:txXfrm>
    </dsp:sp>
    <dsp:sp modelId="{88B8E654-2DAA-4FA9-A7A4-EED45F6808BF}">
      <dsp:nvSpPr>
        <dsp:cNvPr id="0" name=""/>
        <dsp:cNvSpPr/>
      </dsp:nvSpPr>
      <dsp:spPr>
        <a:xfrm>
          <a:off x="1997457" y="249714"/>
          <a:ext cx="1227677" cy="12276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Общие </a:t>
          </a:r>
          <a:r>
            <a:rPr lang="ru-RU" sz="900" kern="1200" dirty="0" smtClean="0"/>
            <a:t>цели и проекты </a:t>
          </a:r>
          <a:endParaRPr lang="ru-RU" sz="900" kern="1200" dirty="0"/>
        </a:p>
      </dsp:txBody>
      <dsp:txXfrm>
        <a:off x="2177246" y="429503"/>
        <a:ext cx="868099" cy="868099"/>
      </dsp:txXfrm>
    </dsp:sp>
    <dsp:sp modelId="{CEC6D704-7297-4971-BF6E-C9A504E1219D}">
      <dsp:nvSpPr>
        <dsp:cNvPr id="0" name=""/>
        <dsp:cNvSpPr/>
      </dsp:nvSpPr>
      <dsp:spPr>
        <a:xfrm>
          <a:off x="3528393" y="0"/>
          <a:ext cx="1363071" cy="13630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Активные участники </a:t>
          </a:r>
          <a:r>
            <a:rPr lang="ru-RU" sz="900" kern="1200" dirty="0" smtClean="0"/>
            <a:t>экопоселений</a:t>
          </a:r>
          <a:endParaRPr lang="ru-RU" sz="900" kern="1200" dirty="0"/>
        </a:p>
      </dsp:txBody>
      <dsp:txXfrm>
        <a:off x="3728010" y="199617"/>
        <a:ext cx="963837" cy="963837"/>
      </dsp:txXfrm>
    </dsp:sp>
    <dsp:sp modelId="{5A92A1EA-E570-4B7A-9DD9-4499EBAE347B}">
      <dsp:nvSpPr>
        <dsp:cNvPr id="0" name=""/>
        <dsp:cNvSpPr/>
      </dsp:nvSpPr>
      <dsp:spPr>
        <a:xfrm>
          <a:off x="1490210" y="143461"/>
          <a:ext cx="3829876" cy="235586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1C4E1-69C8-4559-9C5C-E4927D78748E}" type="datetimeFigureOut">
              <a:rPr lang="ru-RU" smtClean="0"/>
              <a:pPr/>
              <a:t>17.08.2013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9A098-8F1A-49CD-8726-1986050C63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600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9A098-8F1A-49CD-8726-1986050C63A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141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9A098-8F1A-49CD-8726-1986050C63AC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9A098-8F1A-49CD-8726-1986050C63AC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23.02.2013</a:t>
            </a:r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Social Business Group, рабочее предложение, версия от 23.02.2013 </a:t>
            </a:r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23.02.2013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Social Business Group, рабочее предложение, версия от 23.02.2013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23.02.2013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Social Business Group, рабочее предложение, версия от 23.02.2013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2123728" y="0"/>
            <a:ext cx="4608512" cy="33451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Содружество </a:t>
            </a:r>
            <a:r>
              <a:rPr lang="ru-RU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экопоселений</a:t>
            </a:r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6" name="Заголовок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2" name="Дата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23.02.2013</a:t>
            </a:r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Social Business Group, рабочее предложение, версия от 23.02.2013 </a:t>
            </a:r>
            <a:endParaRPr lang="ru-RU" dirty="0"/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23.02.2013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Social Business Group, рабочее предложение, версия от 23.02.2013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23.02.2013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Social Business Group, рабочее предложение, версия от 23.02.2013 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23.02.2013</a:t>
            </a: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Social Business Group, рабочее предложение, версия от 23.02.2013 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23.02.2013</a:t>
            </a: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Social Business Group, рабочее предложение, версия от 23.02.2013 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23.02.2013</a:t>
            </a: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Social Business Group, рабочее предложение, версия от 23.02.2013 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23.02.2013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Social Business Group, рабочее предложение, версия от 23.02.2013 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23.02.2013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Social Business Group, рабочее предложение, версия от 23.02.2013 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23.02.2013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53336"/>
            <a:ext cx="8219256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ru-RU" dirty="0" err="1" smtClean="0"/>
              <a:t>Social</a:t>
            </a:r>
            <a:r>
              <a:rPr lang="ru-RU" dirty="0" smtClean="0"/>
              <a:t> </a:t>
            </a:r>
            <a:r>
              <a:rPr lang="ru-RU" dirty="0" err="1" smtClean="0"/>
              <a:t>Business</a:t>
            </a:r>
            <a:r>
              <a:rPr lang="ru-RU" dirty="0" smtClean="0"/>
              <a:t> Group, рабочее предложение, версия от 23.02.2013 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social.business.group@zircon.ru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8134672" cy="1309985"/>
          </a:xfrm>
        </p:spPr>
        <p:txBody>
          <a:bodyPr/>
          <a:lstStyle/>
          <a:p>
            <a:r>
              <a:rPr lang="ru-RU" sz="2800" spc="0" dirty="0" smtClean="0"/>
              <a:t>Проект «Деятельное сообщество «Содружество экопоселений»</a:t>
            </a:r>
            <a:endParaRPr lang="ru-RU" sz="2800" spc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1668" y="3429000"/>
            <a:ext cx="6400800" cy="715888"/>
          </a:xfrm>
        </p:spPr>
        <p:txBody>
          <a:bodyPr>
            <a:normAutofit fontScale="85000" lnSpcReduction="10000"/>
          </a:bodyPr>
          <a:lstStyle/>
          <a:p>
            <a:r>
              <a:rPr lang="ru-RU" sz="2000" dirty="0" smtClean="0"/>
              <a:t>Рабочее предложение компании </a:t>
            </a:r>
            <a:r>
              <a:rPr lang="en-US" sz="2000" dirty="0" smtClean="0"/>
              <a:t>SBG </a:t>
            </a:r>
            <a:r>
              <a:rPr lang="ru-RU" sz="2000" dirty="0" smtClean="0"/>
              <a:t>по проекту создания деятельного сообщества жителей экопоселений</a:t>
            </a:r>
            <a:endParaRPr lang="ru-RU" sz="2000" dirty="0"/>
          </a:p>
        </p:txBody>
      </p:sp>
      <p:pic>
        <p:nvPicPr>
          <p:cNvPr id="4" name="Picture 2" descr="Z:\ZIRCON\SOCIAL BUSINESS GROUP\Фирменный стиль\logo_без фон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288" y="362372"/>
            <a:ext cx="2097460" cy="136815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27001" y="6318845"/>
            <a:ext cx="2304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Версия от 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23.02.2013</a:t>
            </a:r>
            <a:endParaRPr lang="ru-RU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17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Некоторые принципы работы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>
                <a:solidFill>
                  <a:srgbClr val="00AAAD"/>
                </a:solidFill>
              </a:rPr>
              <a:t>Принцип «демократии участия»</a:t>
            </a:r>
          </a:p>
          <a:p>
            <a:pPr marL="542925" lvl="1" indent="-95250"/>
            <a:r>
              <a:rPr lang="ru-RU" sz="1600" dirty="0" smtClean="0">
                <a:solidFill>
                  <a:srgbClr val="464646"/>
                </a:solidFill>
              </a:rPr>
              <a:t>В проекте принимают участие только те, кто действительно хочет. </a:t>
            </a:r>
            <a:r>
              <a:rPr lang="ru-RU" sz="1600" dirty="0" smtClean="0">
                <a:solidFill>
                  <a:srgbClr val="464646"/>
                </a:solidFill>
              </a:rPr>
              <a:t>Причем права (статус) каждого участника в сообществе определяются только степенью участия (активностью и глубиной).</a:t>
            </a:r>
            <a:endParaRPr lang="ru-RU" sz="1600" dirty="0" smtClean="0">
              <a:solidFill>
                <a:srgbClr val="464646"/>
              </a:solidFill>
            </a:endParaRP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ru-RU" dirty="0" smtClean="0">
                <a:solidFill>
                  <a:srgbClr val="00AAAD"/>
                </a:solidFill>
              </a:rPr>
              <a:t>Мотивация участников</a:t>
            </a:r>
          </a:p>
          <a:p>
            <a:pPr marL="542925" lvl="1" indent="-95250"/>
            <a:r>
              <a:rPr lang="ru-RU" sz="1600" dirty="0" smtClean="0">
                <a:solidFill>
                  <a:srgbClr val="464646"/>
                </a:solidFill>
              </a:rPr>
              <a:t>Социальная пассионарность – желание оказывать влияние </a:t>
            </a:r>
            <a:r>
              <a:rPr lang="ru-RU" sz="1600" dirty="0" smtClean="0">
                <a:solidFill>
                  <a:srgbClr val="464646"/>
                </a:solidFill>
              </a:rPr>
              <a:t>на социальную среду своими действиями и способствовать позитивным изменениям</a:t>
            </a:r>
            <a:endParaRPr lang="ru-RU" sz="1600" dirty="0" smtClean="0">
              <a:solidFill>
                <a:srgbClr val="464646"/>
              </a:solidFill>
            </a:endParaRPr>
          </a:p>
          <a:p>
            <a:pPr marL="542925" lvl="1" indent="-95250"/>
            <a:r>
              <a:rPr lang="ru-RU" sz="1600" dirty="0" smtClean="0">
                <a:solidFill>
                  <a:srgbClr val="464646"/>
                </a:solidFill>
              </a:rPr>
              <a:t>Репутация, престиж участия в проекте</a:t>
            </a:r>
          </a:p>
          <a:p>
            <a:pPr marL="542925" lvl="1" indent="-95250"/>
            <a:r>
              <a:rPr lang="ru-RU" sz="1600" dirty="0" smtClean="0">
                <a:solidFill>
                  <a:srgbClr val="464646"/>
                </a:solidFill>
              </a:rPr>
              <a:t>Содержательный интерес, творческий характер работы, возможность получения уникального опыта</a:t>
            </a:r>
          </a:p>
          <a:p>
            <a:pPr marL="542925" lvl="1" indent="-95250"/>
            <a:r>
              <a:rPr lang="ru-RU" sz="1600" dirty="0" smtClean="0">
                <a:solidFill>
                  <a:srgbClr val="464646"/>
                </a:solidFill>
              </a:rPr>
              <a:t>Общение, новые коммуникации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ru-RU" dirty="0" smtClean="0">
                <a:solidFill>
                  <a:srgbClr val="00AAAD"/>
                </a:solidFill>
              </a:rPr>
              <a:t>Принципы «входа» и «выхода»</a:t>
            </a:r>
          </a:p>
          <a:p>
            <a:pPr marL="542925" lvl="1" indent="-95250"/>
            <a:r>
              <a:rPr lang="ru-RU" sz="1600" dirty="0" smtClean="0">
                <a:solidFill>
                  <a:srgbClr val="464646"/>
                </a:solidFill>
              </a:rPr>
              <a:t>«Вход» (регистрация) участников осуществляется через специальные приглашения. «Прием» сотрудников осуществляется на принципах кооптации. Первоначальный состав определяется группой инициаторов.</a:t>
            </a:r>
          </a:p>
          <a:p>
            <a:pPr marL="542925" lvl="1" indent="-95250"/>
            <a:r>
              <a:rPr lang="ru-RU" sz="1600" dirty="0" smtClean="0">
                <a:solidFill>
                  <a:srgbClr val="464646"/>
                </a:solidFill>
              </a:rPr>
              <a:t>С определенной периодичностью происходит ротация (обновление) участников - исключение неактивных (и/или оказавшихся по разным основаниям неприемлемыми) участников и привлечение новых – на основе «персонального рейтинга активности».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60432" y="1"/>
            <a:ext cx="683568" cy="332656"/>
          </a:xfrm>
        </p:spPr>
        <p:txBody>
          <a:bodyPr/>
          <a:lstStyle/>
          <a:p>
            <a:pPr algn="r"/>
            <a:fld id="{B19B0651-EE4F-4900-A07F-96A6BFA9D0F0}" type="slidenum">
              <a:rPr lang="ru-RU" smtClean="0"/>
              <a:pPr algn="r"/>
              <a:t>10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Social Business Group, рабочее предложение, версия от 23.02.2013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Некоторые принципы работы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76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ru-RU" dirty="0" smtClean="0">
                <a:solidFill>
                  <a:srgbClr val="00AAAD"/>
                </a:solidFill>
              </a:rPr>
              <a:t>Самоуправление, взаимодействие участников, формирование групп</a:t>
            </a:r>
          </a:p>
          <a:p>
            <a:pPr marL="542925" lvl="1" indent="-95250"/>
            <a:r>
              <a:rPr lang="ru-RU" sz="1600" dirty="0" smtClean="0">
                <a:solidFill>
                  <a:srgbClr val="464646"/>
                </a:solidFill>
              </a:rPr>
              <a:t>Участники проекта разделяются на несколько рабочих (подпроектных) групп исходя из принятого плана работ и функционального распределения. Взаимодействие сотрудников строится на общепринятых </a:t>
            </a:r>
            <a:r>
              <a:rPr lang="ru-RU" sz="1600" i="1" dirty="0" smtClean="0">
                <a:solidFill>
                  <a:srgbClr val="464646"/>
                </a:solidFill>
              </a:rPr>
              <a:t>правилах общения в онлайн-группах</a:t>
            </a:r>
            <a:r>
              <a:rPr lang="ru-RU" sz="1600" dirty="0" smtClean="0">
                <a:solidFill>
                  <a:srgbClr val="464646"/>
                </a:solidFill>
              </a:rPr>
              <a:t>, каждый участник знакомится с ними при вступлении в группу. 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 startAt="3"/>
            </a:pPr>
            <a:r>
              <a:rPr lang="ru-RU" dirty="0" smtClean="0">
                <a:solidFill>
                  <a:srgbClr val="00AAAD"/>
                </a:solidFill>
              </a:rPr>
              <a:t>Модерирование</a:t>
            </a:r>
          </a:p>
          <a:p>
            <a:pPr marL="542925" lvl="1" indent="-95250"/>
            <a:r>
              <a:rPr lang="ru-RU" sz="1600" dirty="0" smtClean="0">
                <a:solidFill>
                  <a:srgbClr val="464646"/>
                </a:solidFill>
              </a:rPr>
              <a:t>В каждой рабочей (подпроектной) группе имеется один </a:t>
            </a:r>
            <a:r>
              <a:rPr lang="ru-RU" sz="1600" i="1" dirty="0" smtClean="0">
                <a:solidFill>
                  <a:srgbClr val="464646"/>
                </a:solidFill>
              </a:rPr>
              <a:t>модератор</a:t>
            </a:r>
            <a:r>
              <a:rPr lang="ru-RU" sz="1600" dirty="0" smtClean="0">
                <a:solidFill>
                  <a:srgbClr val="464646"/>
                </a:solidFill>
              </a:rPr>
              <a:t>, целью работы которого является способствование коммуникации между сотрудниками и стимулирование их активности. Модератор не осуществляет постановку содержательных задач, а только организует процесс по их решению после того, как они были включены в план. </a:t>
            </a:r>
          </a:p>
          <a:p>
            <a:pPr marL="542925" lvl="1" indent="-95250"/>
            <a:r>
              <a:rPr lang="ru-RU" sz="1600" dirty="0" smtClean="0">
                <a:solidFill>
                  <a:srgbClr val="464646"/>
                </a:solidFill>
              </a:rPr>
              <a:t>Модератор является внешним по отношению к участникам сотрудником процесса, и определяется группой инициаторов проекта. </a:t>
            </a:r>
          </a:p>
          <a:p>
            <a:pPr marL="542925" lvl="1" indent="-95250"/>
            <a:r>
              <a:rPr lang="ru-RU" sz="1600" dirty="0" smtClean="0">
                <a:solidFill>
                  <a:srgbClr val="464646"/>
                </a:solidFill>
              </a:rPr>
              <a:t>Число модераторов в проекте определяется числом рабочих (подпроектных) групп. </a:t>
            </a:r>
          </a:p>
          <a:p>
            <a:pPr marL="542925" lvl="1" indent="-95250"/>
            <a:endParaRPr lang="ru-RU" sz="1600" dirty="0" smtClean="0">
              <a:solidFill>
                <a:srgbClr val="464646"/>
              </a:solidFill>
            </a:endParaRPr>
          </a:p>
          <a:p>
            <a:pPr marL="457200" indent="-457200">
              <a:buNone/>
            </a:pPr>
            <a:endParaRPr lang="ru-RU" dirty="0" smtClean="0">
              <a:solidFill>
                <a:srgbClr val="464646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60432" y="1"/>
            <a:ext cx="683568" cy="332656"/>
          </a:xfrm>
        </p:spPr>
        <p:txBody>
          <a:bodyPr/>
          <a:lstStyle/>
          <a:p>
            <a:pPr algn="r"/>
            <a:fld id="{B19B0651-EE4F-4900-A07F-96A6BFA9D0F0}" type="slidenum">
              <a:rPr lang="ru-RU" smtClean="0"/>
              <a:pPr algn="r"/>
              <a:t>11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Social Business Group, рабочее предложение, версия от 23.02.2013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464646"/>
                </a:solidFill>
              </a:rPr>
              <a:t>Некоторые принципы </a:t>
            </a:r>
            <a:r>
              <a:rPr lang="ru-RU" sz="3600" dirty="0" smtClean="0"/>
              <a:t>работы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768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ru-RU" dirty="0" smtClean="0">
                <a:solidFill>
                  <a:srgbClr val="00AAAD"/>
                </a:solidFill>
              </a:rPr>
              <a:t>Стимулирование через оценку </a:t>
            </a:r>
          </a:p>
          <a:p>
            <a:pPr marL="542925" lvl="1" indent="-95250"/>
            <a:r>
              <a:rPr lang="ru-RU" sz="1600" dirty="0" smtClean="0">
                <a:solidFill>
                  <a:srgbClr val="464646"/>
                </a:solidFill>
              </a:rPr>
              <a:t>Деятельность участников (публикационная, коммуникационная и пр. активность) фиксируется формальными средствами онлайн-платформы. Кроме того, работа каждого сотрудника (т.е. ценность его вклада – идеи, решения, комментарии) постоянно оценивается остальными участниками проекта с помощью специально установленных на технологической платформе инструментов, а также на основе </a:t>
            </a:r>
            <a:r>
              <a:rPr lang="ru-RU" sz="1600" dirty="0" err="1" smtClean="0">
                <a:solidFill>
                  <a:srgbClr val="464646"/>
                </a:solidFill>
              </a:rPr>
              <a:t>кросс-референций</a:t>
            </a:r>
            <a:r>
              <a:rPr lang="ru-RU" sz="1600" dirty="0" smtClean="0">
                <a:solidFill>
                  <a:srgbClr val="464646"/>
                </a:solidFill>
              </a:rPr>
              <a:t> участников проекта и внешних экспертных суждений. 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 startAt="6"/>
            </a:pPr>
            <a:r>
              <a:rPr lang="ru-RU" dirty="0" smtClean="0">
                <a:solidFill>
                  <a:srgbClr val="00AAAD"/>
                </a:solidFill>
              </a:rPr>
              <a:t>Обеспечение безопасности проекта</a:t>
            </a:r>
          </a:p>
          <a:p>
            <a:pPr marL="542925" lvl="1" indent="-95250"/>
            <a:r>
              <a:rPr lang="ru-RU" sz="1600" dirty="0" smtClean="0">
                <a:solidFill>
                  <a:srgbClr val="464646"/>
                </a:solidFill>
              </a:rPr>
              <a:t>Информационная безопасность проекта гарантируется разработчиками закрытой от внешних участников технологической платформы (внутренняя информация доступна только для зарегистрированных участников). </a:t>
            </a:r>
          </a:p>
          <a:p>
            <a:pPr marL="447675" indent="-447675">
              <a:spcBef>
                <a:spcPts val="1200"/>
              </a:spcBef>
              <a:buFont typeface="+mj-lt"/>
              <a:buAutoNum type="arabicPeriod" startAt="6"/>
            </a:pPr>
            <a:r>
              <a:rPr lang="ru-RU" dirty="0" smtClean="0">
                <a:solidFill>
                  <a:srgbClr val="00AAAD"/>
                </a:solidFill>
              </a:rPr>
              <a:t>Механизм рефлексивного обновления</a:t>
            </a:r>
          </a:p>
          <a:p>
            <a:pPr marL="542925" lvl="1" indent="-95250"/>
            <a:r>
              <a:rPr lang="ru-RU" sz="1600" dirty="0" smtClean="0">
                <a:solidFill>
                  <a:srgbClr val="464646"/>
                </a:solidFill>
              </a:rPr>
              <a:t>В систему функционирования должен быть заложен принцип постоянной рефлексии и принятия решений, корректирующих его деятельность, в т.ч. принципы, правила, состав сотрудников, планы работ и т.п. Обновление осуществляется с учетом оценки эффективности ранее принятых решений и предложений по их коррекции. </a:t>
            </a:r>
          </a:p>
          <a:p>
            <a:pPr marL="790575" lvl="1" indent="-342900"/>
            <a:endParaRPr lang="ru-RU" dirty="0" smtClean="0">
              <a:solidFill>
                <a:srgbClr val="464646"/>
              </a:solidFill>
            </a:endParaRPr>
          </a:p>
          <a:p>
            <a:pPr marL="457200" indent="-457200">
              <a:buNone/>
            </a:pPr>
            <a:endParaRPr lang="ru-RU" dirty="0" smtClean="0">
              <a:solidFill>
                <a:srgbClr val="464646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60432" y="1"/>
            <a:ext cx="683568" cy="332656"/>
          </a:xfrm>
        </p:spPr>
        <p:txBody>
          <a:bodyPr/>
          <a:lstStyle/>
          <a:p>
            <a:pPr algn="r"/>
            <a:fld id="{B19B0651-EE4F-4900-A07F-96A6BFA9D0F0}" type="slidenum">
              <a:rPr lang="ru-RU" smtClean="0"/>
              <a:pPr algn="r"/>
              <a:t>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Social Business Group, рабочее предложение, версия от 23.02.2013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 fontScale="90000"/>
          </a:bodyPr>
          <a:lstStyle/>
          <a:p>
            <a:pPr marL="0" indent="0"/>
            <a:r>
              <a:rPr lang="ru-RU" dirty="0">
                <a:solidFill>
                  <a:srgbClr val="464646"/>
                </a:solidFill>
              </a:rPr>
              <a:t>Механизм формирования </a:t>
            </a:r>
            <a:r>
              <a:rPr lang="ru-RU" dirty="0" smtClean="0">
                <a:solidFill>
                  <a:srgbClr val="464646"/>
                </a:solidFill>
              </a:rPr>
              <a:t>сообщества</a:t>
            </a:r>
            <a:endParaRPr lang="ru-RU" dirty="0">
              <a:solidFill>
                <a:srgbClr val="46464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spcBef>
                <a:spcPts val="1200"/>
              </a:spcBef>
            </a:pPr>
            <a:r>
              <a:rPr lang="ru-RU" sz="2200" dirty="0" smtClean="0">
                <a:solidFill>
                  <a:srgbClr val="464646"/>
                </a:solidFill>
              </a:rPr>
              <a:t>Формирование </a:t>
            </a:r>
            <a:r>
              <a:rPr lang="ru-RU" sz="2200" dirty="0" smtClean="0">
                <a:solidFill>
                  <a:srgbClr val="0083CA"/>
                </a:solidFill>
              </a:rPr>
              <a:t>условий работы </a:t>
            </a:r>
            <a:r>
              <a:rPr lang="ru-RU" sz="2200" dirty="0" smtClean="0">
                <a:solidFill>
                  <a:srgbClr val="464646"/>
                </a:solidFill>
              </a:rPr>
              <a:t>(режим работы, ее практическая значимость) и </a:t>
            </a:r>
            <a:r>
              <a:rPr lang="ru-RU" sz="2200" dirty="0" smtClean="0">
                <a:solidFill>
                  <a:srgbClr val="0083CA"/>
                </a:solidFill>
              </a:rPr>
              <a:t>требований </a:t>
            </a:r>
            <a:r>
              <a:rPr lang="ru-RU" sz="2200" dirty="0" smtClean="0">
                <a:solidFill>
                  <a:srgbClr val="464646"/>
                </a:solidFill>
              </a:rPr>
              <a:t>(квалификация, временные ресурсы)</a:t>
            </a:r>
            <a:r>
              <a:rPr lang="ru-RU" sz="2200" dirty="0" smtClean="0">
                <a:solidFill>
                  <a:srgbClr val="0083CA"/>
                </a:solidFill>
              </a:rPr>
              <a:t> </a:t>
            </a:r>
            <a:r>
              <a:rPr lang="ru-RU" sz="2200" dirty="0" smtClean="0">
                <a:solidFill>
                  <a:srgbClr val="464646"/>
                </a:solidFill>
              </a:rPr>
              <a:t>к участникам </a:t>
            </a:r>
            <a:endParaRPr lang="ru-RU" sz="2200" dirty="0">
              <a:solidFill>
                <a:srgbClr val="464646"/>
              </a:solidFill>
            </a:endParaRPr>
          </a:p>
          <a:p>
            <a:pPr lvl="1">
              <a:spcBef>
                <a:spcPts val="1200"/>
              </a:spcBef>
            </a:pPr>
            <a:r>
              <a:rPr lang="ru-RU" sz="2200" dirty="0" smtClean="0">
                <a:solidFill>
                  <a:srgbClr val="464646"/>
                </a:solidFill>
              </a:rPr>
              <a:t>Отбор участников – </a:t>
            </a:r>
            <a:r>
              <a:rPr lang="ru-RU" sz="2200" dirty="0" smtClean="0">
                <a:solidFill>
                  <a:srgbClr val="EC008C"/>
                </a:solidFill>
              </a:rPr>
              <a:t>???</a:t>
            </a:r>
            <a:r>
              <a:rPr lang="ru-RU" sz="2200" dirty="0" smtClean="0">
                <a:solidFill>
                  <a:srgbClr val="464646"/>
                </a:solidFill>
              </a:rPr>
              <a:t>, общая численность сообщества - </a:t>
            </a:r>
            <a:r>
              <a:rPr lang="ru-RU" sz="2200" dirty="0" smtClean="0">
                <a:solidFill>
                  <a:srgbClr val="00AAAD"/>
                </a:solidFill>
              </a:rPr>
              <a:t>150-200 человек </a:t>
            </a:r>
            <a:r>
              <a:rPr lang="ru-RU" sz="2200" dirty="0" smtClean="0">
                <a:solidFill>
                  <a:srgbClr val="EC008C"/>
                </a:solidFill>
              </a:rPr>
              <a:t>(???)</a:t>
            </a:r>
          </a:p>
          <a:p>
            <a:pPr lvl="1">
              <a:spcBef>
                <a:spcPts val="1200"/>
              </a:spcBef>
            </a:pPr>
            <a:r>
              <a:rPr lang="ru-RU" sz="2200" dirty="0" smtClean="0">
                <a:solidFill>
                  <a:srgbClr val="464646"/>
                </a:solidFill>
              </a:rPr>
              <a:t>Организация </a:t>
            </a:r>
            <a:r>
              <a:rPr lang="ru-RU" sz="2200" dirty="0">
                <a:solidFill>
                  <a:srgbClr val="0083CA"/>
                </a:solidFill>
              </a:rPr>
              <a:t>коммуникации </a:t>
            </a:r>
            <a:r>
              <a:rPr lang="ru-RU" sz="2200" dirty="0" smtClean="0">
                <a:solidFill>
                  <a:srgbClr val="464646"/>
                </a:solidFill>
              </a:rPr>
              <a:t>участников и </a:t>
            </a:r>
            <a:r>
              <a:rPr lang="ru-RU" sz="2200" dirty="0">
                <a:solidFill>
                  <a:srgbClr val="0083CA"/>
                </a:solidFill>
              </a:rPr>
              <a:t>совместных дискуссий</a:t>
            </a:r>
            <a:r>
              <a:rPr lang="ru-RU" sz="2200" dirty="0">
                <a:solidFill>
                  <a:srgbClr val="464646"/>
                </a:solidFill>
              </a:rPr>
              <a:t> </a:t>
            </a:r>
            <a:r>
              <a:rPr lang="ru-RU" sz="2200" dirty="0" smtClean="0">
                <a:solidFill>
                  <a:srgbClr val="464646"/>
                </a:solidFill>
              </a:rPr>
              <a:t>с помощью специальных инструментов онлайн-площадки для создания деятельного сообщества</a:t>
            </a:r>
          </a:p>
          <a:p>
            <a:pPr lvl="1">
              <a:spcBef>
                <a:spcPts val="1200"/>
              </a:spcBef>
            </a:pPr>
            <a:r>
              <a:rPr lang="ru-RU" sz="2200" dirty="0" smtClean="0">
                <a:solidFill>
                  <a:srgbClr val="464646"/>
                </a:solidFill>
              </a:rPr>
              <a:t>Проведение процедур </a:t>
            </a:r>
            <a:r>
              <a:rPr lang="ru-RU" sz="2200" dirty="0" smtClean="0">
                <a:solidFill>
                  <a:srgbClr val="00AAAD"/>
                </a:solidFill>
              </a:rPr>
              <a:t>взаимного оценивания </a:t>
            </a:r>
            <a:r>
              <a:rPr lang="ru-RU" sz="2200" dirty="0" smtClean="0">
                <a:solidFill>
                  <a:srgbClr val="464646"/>
                </a:solidFill>
              </a:rPr>
              <a:t>участниками друг друга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60432" y="1"/>
            <a:ext cx="683568" cy="332656"/>
          </a:xfrm>
        </p:spPr>
        <p:txBody>
          <a:bodyPr/>
          <a:lstStyle/>
          <a:p>
            <a:pPr algn="r"/>
            <a:fld id="{B19B0651-EE4F-4900-A07F-96A6BFA9D0F0}" type="slidenum">
              <a:rPr lang="ru-RU" smtClean="0"/>
              <a:pPr algn="r"/>
              <a:t>13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Social Business Group, рабочее предложение, версия от 23.02.2013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693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Основные этапы работы: </a:t>
            </a:r>
            <a:r>
              <a:rPr lang="ru-RU" sz="3600" dirty="0" smtClean="0">
                <a:solidFill>
                  <a:srgbClr val="00AAAD"/>
                </a:solidFill>
              </a:rPr>
              <a:t>1</a:t>
            </a:r>
            <a:endParaRPr lang="ru-RU" sz="3600" dirty="0">
              <a:solidFill>
                <a:srgbClr val="00AAAD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1950" indent="-361950">
              <a:spcBef>
                <a:spcPts val="400"/>
              </a:spcBef>
              <a:buFont typeface="+mj-lt"/>
              <a:buAutoNum type="arabicPeriod"/>
            </a:pPr>
            <a:r>
              <a:rPr lang="ru-RU" sz="2200" dirty="0" smtClean="0">
                <a:solidFill>
                  <a:srgbClr val="00AAAD"/>
                </a:solidFill>
              </a:rPr>
              <a:t>Первый этап (подготовка проекта)</a:t>
            </a:r>
            <a:r>
              <a:rPr lang="ru-RU" sz="2200" dirty="0" smtClean="0">
                <a:solidFill>
                  <a:srgbClr val="464646"/>
                </a:solidFill>
              </a:rPr>
              <a:t> - выполняется ограниченной группой инициаторов</a:t>
            </a:r>
          </a:p>
          <a:p>
            <a:pPr marL="714375" indent="-171450">
              <a:spcBef>
                <a:spcPts val="400"/>
              </a:spcBef>
            </a:pPr>
            <a:r>
              <a:rPr lang="ru-RU" sz="1900" dirty="0" smtClean="0">
                <a:solidFill>
                  <a:srgbClr val="464646"/>
                </a:solidFill>
              </a:rPr>
              <a:t>Формирование базовой рабочей группы инициаторов (организаторов);</a:t>
            </a:r>
          </a:p>
          <a:p>
            <a:pPr marL="714375" indent="-171450">
              <a:spcBef>
                <a:spcPts val="400"/>
              </a:spcBef>
            </a:pPr>
            <a:r>
              <a:rPr lang="ru-RU" sz="1900" dirty="0" smtClean="0">
                <a:solidFill>
                  <a:srgbClr val="464646"/>
                </a:solidFill>
              </a:rPr>
              <a:t>Формулировка тематической структуры проекта, дерева целей, дерева проблем, списка инфраструктурных задач; формулировка Плана-графика работ в рамках бета-версии;</a:t>
            </a:r>
          </a:p>
          <a:p>
            <a:pPr marL="714375" indent="-171450">
              <a:spcBef>
                <a:spcPts val="400"/>
              </a:spcBef>
            </a:pPr>
            <a:r>
              <a:rPr lang="ru-RU" sz="1900" dirty="0" smtClean="0">
                <a:solidFill>
                  <a:srgbClr val="464646"/>
                </a:solidFill>
              </a:rPr>
              <a:t>Определение круга участников;</a:t>
            </a:r>
          </a:p>
          <a:p>
            <a:pPr marL="714375" indent="-171450">
              <a:spcBef>
                <a:spcPts val="400"/>
              </a:spcBef>
            </a:pPr>
            <a:r>
              <a:rPr lang="ru-RU" sz="1900" dirty="0" smtClean="0">
                <a:solidFill>
                  <a:srgbClr val="464646"/>
                </a:solidFill>
              </a:rPr>
              <a:t>Разработка механизма вовлечения и стимулирования участников, принципов трудового (творческого, репутационного) инвестирования в проект и «возврата инвестиций»;</a:t>
            </a:r>
          </a:p>
          <a:p>
            <a:pPr marL="714375" indent="-171450">
              <a:spcBef>
                <a:spcPts val="400"/>
              </a:spcBef>
            </a:pPr>
            <a:r>
              <a:rPr lang="ru-RU" sz="1900" dirty="0" smtClean="0">
                <a:solidFill>
                  <a:srgbClr val="464646"/>
                </a:solidFill>
              </a:rPr>
              <a:t>Разработка организационной схемы участия в деятельном сообществе, начального регламента;</a:t>
            </a:r>
          </a:p>
          <a:p>
            <a:pPr marL="714375" indent="-171450">
              <a:spcBef>
                <a:spcPts val="400"/>
              </a:spcBef>
            </a:pPr>
            <a:r>
              <a:rPr lang="ru-RU" sz="1900" dirty="0" smtClean="0">
                <a:solidFill>
                  <a:srgbClr val="464646"/>
                </a:solidFill>
              </a:rPr>
              <a:t>Выбор и кастомизация технологической платформы;</a:t>
            </a:r>
          </a:p>
          <a:p>
            <a:pPr marL="714375" indent="-171450">
              <a:spcBef>
                <a:spcPts val="400"/>
              </a:spcBef>
            </a:pPr>
            <a:r>
              <a:rPr lang="ru-RU" sz="1900" dirty="0" smtClean="0">
                <a:solidFill>
                  <a:srgbClr val="464646"/>
                </a:solidFill>
              </a:rPr>
              <a:t>Выбор и формирование команды модераторов.</a:t>
            </a:r>
          </a:p>
          <a:p>
            <a:pPr marL="731520" lvl="1" indent="-457200"/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60432" y="1"/>
            <a:ext cx="683568" cy="332656"/>
          </a:xfrm>
        </p:spPr>
        <p:txBody>
          <a:bodyPr/>
          <a:lstStyle/>
          <a:p>
            <a:pPr algn="r"/>
            <a:fld id="{B19B0651-EE4F-4900-A07F-96A6BFA9D0F0}" type="slidenum">
              <a:rPr lang="ru-RU" smtClean="0"/>
              <a:pPr algn="r"/>
              <a:t>14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Social Business Group, рабочее предложение, версия от 23.02.2013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Основные этапы работы: </a:t>
            </a:r>
            <a:r>
              <a:rPr lang="ru-RU" sz="3600" dirty="0" smtClean="0">
                <a:solidFill>
                  <a:srgbClr val="00AAAD"/>
                </a:solidFill>
              </a:rPr>
              <a:t>2</a:t>
            </a:r>
            <a:endParaRPr lang="ru-RU" sz="3600" dirty="0">
              <a:solidFill>
                <a:srgbClr val="00AAAD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1950" lvl="1" indent="-361950">
              <a:spcBef>
                <a:spcPts val="500"/>
              </a:spcBef>
              <a:buFont typeface="+mj-lt"/>
              <a:buAutoNum type="arabicPeriod" startAt="2"/>
            </a:pPr>
            <a:r>
              <a:rPr lang="ru-RU" sz="2400" dirty="0" smtClean="0">
                <a:solidFill>
                  <a:srgbClr val="00AAAD"/>
                </a:solidFill>
              </a:rPr>
              <a:t>Второй этап (реализация проекта) </a:t>
            </a:r>
            <a:r>
              <a:rPr lang="ru-RU" sz="2400" dirty="0" smtClean="0">
                <a:solidFill>
                  <a:srgbClr val="464646"/>
                </a:solidFill>
              </a:rPr>
              <a:t>- выполняется деятельным сообществом и командой модераторов</a:t>
            </a:r>
          </a:p>
          <a:p>
            <a:pPr marL="542925" lvl="0" indent="-180975">
              <a:spcBef>
                <a:spcPts val="500"/>
              </a:spcBef>
            </a:pPr>
            <a:r>
              <a:rPr lang="ru-RU" sz="1800" dirty="0" smtClean="0">
                <a:solidFill>
                  <a:srgbClr val="464646"/>
                </a:solidFill>
              </a:rPr>
              <a:t>Отбор, привлечение и фильтрация участников;</a:t>
            </a:r>
          </a:p>
          <a:p>
            <a:pPr marL="542925" indent="-180975">
              <a:spcBef>
                <a:spcPts val="500"/>
              </a:spcBef>
            </a:pPr>
            <a:r>
              <a:rPr lang="ru-RU" sz="1800" dirty="0">
                <a:solidFill>
                  <a:srgbClr val="464646"/>
                </a:solidFill>
              </a:rPr>
              <a:t>Определение </a:t>
            </a:r>
            <a:r>
              <a:rPr lang="ru-RU" sz="1800" dirty="0" smtClean="0">
                <a:solidFill>
                  <a:srgbClr val="464646"/>
                </a:solidFill>
              </a:rPr>
              <a:t>целевых направлений </a:t>
            </a:r>
            <a:r>
              <a:rPr lang="ru-RU" sz="1800" dirty="0">
                <a:solidFill>
                  <a:srgbClr val="464646"/>
                </a:solidFill>
              </a:rPr>
              <a:t>деятельности (проектов) и распределение сотрудников по рабочим проектным группам </a:t>
            </a:r>
            <a:r>
              <a:rPr lang="ru-RU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(например, рабочая группа в рамках Проекта по разработке концепции и рекомендаций по продвижению идеи экопотребления)</a:t>
            </a:r>
            <a:endParaRPr lang="ru-RU" sz="1800" i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361950" indent="0">
              <a:spcBef>
                <a:spcPts val="500"/>
              </a:spcBef>
              <a:buNone/>
            </a:pPr>
            <a:r>
              <a:rPr lang="ru-RU" sz="1800" i="1" dirty="0" smtClean="0">
                <a:solidFill>
                  <a:srgbClr val="464646"/>
                </a:solidFill>
              </a:rPr>
              <a:t>Далее работа ведется в рамках каждой проектной группы:</a:t>
            </a:r>
            <a:endParaRPr lang="ru-RU" sz="1800" i="1" dirty="0">
              <a:solidFill>
                <a:srgbClr val="464646"/>
              </a:solidFill>
            </a:endParaRPr>
          </a:p>
          <a:p>
            <a:pPr marL="542925" lvl="0" indent="-180975">
              <a:spcBef>
                <a:spcPts val="500"/>
              </a:spcBef>
            </a:pPr>
            <a:r>
              <a:rPr lang="ru-RU" sz="1800" dirty="0" smtClean="0">
                <a:solidFill>
                  <a:srgbClr val="464646"/>
                </a:solidFill>
              </a:rPr>
              <a:t>Обсуждение Плана-графика работ, его коррекция и утверждение;</a:t>
            </a:r>
          </a:p>
          <a:p>
            <a:pPr marL="542925" lvl="0" indent="-180975">
              <a:spcBef>
                <a:spcPts val="500"/>
              </a:spcBef>
            </a:pPr>
            <a:r>
              <a:rPr lang="ru-RU" sz="1800" dirty="0" smtClean="0">
                <a:solidFill>
                  <a:srgbClr val="464646"/>
                </a:solidFill>
              </a:rPr>
              <a:t>Запуск процессов решения задач, обсуждения проблем, подготовки соответствующих документов и т.п.;</a:t>
            </a:r>
          </a:p>
          <a:p>
            <a:pPr marL="542925" lvl="0" indent="-180975">
              <a:spcBef>
                <a:spcPts val="500"/>
              </a:spcBef>
            </a:pPr>
            <a:r>
              <a:rPr lang="ru-RU" sz="1800" dirty="0" smtClean="0">
                <a:solidFill>
                  <a:srgbClr val="464646"/>
                </a:solidFill>
              </a:rPr>
              <a:t>Коммуникационное стимулирование работы участников (модерирование);</a:t>
            </a:r>
          </a:p>
          <a:p>
            <a:pPr marL="542925" lvl="0" indent="-180975">
              <a:spcBef>
                <a:spcPts val="500"/>
              </a:spcBef>
            </a:pPr>
            <a:r>
              <a:rPr lang="ru-RU" sz="1800" dirty="0" smtClean="0">
                <a:solidFill>
                  <a:srgbClr val="464646"/>
                </a:solidFill>
              </a:rPr>
              <a:t>Контроль выполнения Плана работ, корректировка Плана;</a:t>
            </a:r>
          </a:p>
          <a:p>
            <a:pPr marL="542925" lvl="0" indent="-180975">
              <a:spcBef>
                <a:spcPts val="500"/>
              </a:spcBef>
            </a:pPr>
            <a:r>
              <a:rPr lang="ru-RU" sz="1800" dirty="0" smtClean="0">
                <a:solidFill>
                  <a:srgbClr val="464646"/>
                </a:solidFill>
              </a:rPr>
              <a:t>Приемка и критическое обсуждение продуктов, корректировка; </a:t>
            </a:r>
          </a:p>
          <a:p>
            <a:pPr marL="542925" lvl="0" indent="-180975">
              <a:spcBef>
                <a:spcPts val="500"/>
              </a:spcBef>
            </a:pPr>
            <a:r>
              <a:rPr lang="ru-RU" sz="1800" dirty="0" smtClean="0">
                <a:solidFill>
                  <a:srgbClr val="464646"/>
                </a:solidFill>
              </a:rPr>
              <a:t>Финальный выпуск итогового продукта.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60432" y="1"/>
            <a:ext cx="683568" cy="332656"/>
          </a:xfrm>
        </p:spPr>
        <p:txBody>
          <a:bodyPr/>
          <a:lstStyle/>
          <a:p>
            <a:pPr algn="r"/>
            <a:fld id="{B19B0651-EE4F-4900-A07F-96A6BFA9D0F0}" type="slidenum">
              <a:rPr lang="ru-RU" smtClean="0"/>
              <a:pPr algn="r"/>
              <a:t>15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Social Business Group, рабочее предложение, версия от 23.02.2013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Основные этапы работы: </a:t>
            </a:r>
            <a:r>
              <a:rPr lang="ru-RU" sz="3600" dirty="0" smtClean="0">
                <a:solidFill>
                  <a:srgbClr val="00AAAD"/>
                </a:solidFill>
              </a:rPr>
              <a:t>3</a:t>
            </a:r>
            <a:endParaRPr lang="ru-RU" sz="3600" dirty="0">
              <a:solidFill>
                <a:srgbClr val="00AAAD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1950" lvl="1" indent="-361950">
              <a:spcBef>
                <a:spcPts val="500"/>
              </a:spcBef>
              <a:buFont typeface="+mj-lt"/>
              <a:buAutoNum type="arabicPeriod" startAt="3"/>
            </a:pPr>
            <a:r>
              <a:rPr lang="ru-RU" sz="1900" dirty="0" smtClean="0">
                <a:solidFill>
                  <a:srgbClr val="00AAAD"/>
                </a:solidFill>
              </a:rPr>
              <a:t>Третий этап (продвижение результатов проекта) </a:t>
            </a:r>
            <a:r>
              <a:rPr lang="ru-RU" sz="1900" dirty="0" smtClean="0">
                <a:solidFill>
                  <a:srgbClr val="464646"/>
                </a:solidFill>
              </a:rPr>
              <a:t>- выполняется </a:t>
            </a:r>
            <a:r>
              <a:rPr lang="ru-RU" sz="1900" dirty="0">
                <a:solidFill>
                  <a:srgbClr val="464646"/>
                </a:solidFill>
              </a:rPr>
              <a:t>расширенным деятельным сообществом, командой модераторов и внешними партнерами-активистами, сторонниками </a:t>
            </a:r>
            <a:r>
              <a:rPr lang="ru-RU" sz="1900" dirty="0" smtClean="0">
                <a:solidFill>
                  <a:srgbClr val="464646"/>
                </a:solidFill>
              </a:rPr>
              <a:t>движения</a:t>
            </a:r>
          </a:p>
          <a:p>
            <a:pPr marL="542925" lvl="1" indent="-180975">
              <a:spcBef>
                <a:spcPts val="500"/>
              </a:spcBef>
            </a:pPr>
            <a:r>
              <a:rPr lang="ru-RU" sz="1700" dirty="0" smtClean="0">
                <a:solidFill>
                  <a:srgbClr val="464646"/>
                </a:solidFill>
              </a:rPr>
              <a:t>Разработка </a:t>
            </a:r>
            <a:r>
              <a:rPr lang="ru-RU" sz="1700" dirty="0">
                <a:solidFill>
                  <a:srgbClr val="464646"/>
                </a:solidFill>
              </a:rPr>
              <a:t>схем и инструментов продвижения и распространения </a:t>
            </a:r>
            <a:r>
              <a:rPr lang="ru-RU" sz="1700" dirty="0" smtClean="0">
                <a:solidFill>
                  <a:srgbClr val="464646"/>
                </a:solidFill>
              </a:rPr>
              <a:t>продуктов, созданных в ходе работы проектных групп, повышения их общественной поддержки;</a:t>
            </a:r>
          </a:p>
          <a:p>
            <a:pPr marL="542925" lvl="1" indent="-180975">
              <a:spcBef>
                <a:spcPts val="500"/>
              </a:spcBef>
            </a:pPr>
            <a:r>
              <a:rPr lang="ru-RU" sz="1700" dirty="0" smtClean="0">
                <a:solidFill>
                  <a:srgbClr val="464646"/>
                </a:solidFill>
              </a:rPr>
              <a:t>Отбор </a:t>
            </a:r>
            <a:r>
              <a:rPr lang="ru-RU" sz="1700" dirty="0">
                <a:solidFill>
                  <a:srgbClr val="464646"/>
                </a:solidFill>
              </a:rPr>
              <a:t>партнеров для реализации </a:t>
            </a:r>
            <a:r>
              <a:rPr lang="ru-RU" sz="1700" dirty="0" smtClean="0">
                <a:solidFill>
                  <a:srgbClr val="464646"/>
                </a:solidFill>
              </a:rPr>
              <a:t>промо-действий;</a:t>
            </a:r>
          </a:p>
          <a:p>
            <a:pPr marL="542925" lvl="1" indent="-180975">
              <a:spcBef>
                <a:spcPts val="500"/>
              </a:spcBef>
            </a:pPr>
            <a:r>
              <a:rPr lang="ru-RU" sz="1700" dirty="0" smtClean="0">
                <a:solidFill>
                  <a:srgbClr val="464646"/>
                </a:solidFill>
              </a:rPr>
              <a:t>Запуск </a:t>
            </a:r>
            <a:r>
              <a:rPr lang="ru-RU" sz="1700" dirty="0">
                <a:solidFill>
                  <a:srgbClr val="464646"/>
                </a:solidFill>
              </a:rPr>
              <a:t>программы продвижения, контроль ее </a:t>
            </a:r>
            <a:r>
              <a:rPr lang="ru-RU" sz="1700" dirty="0" smtClean="0">
                <a:solidFill>
                  <a:srgbClr val="464646"/>
                </a:solidFill>
              </a:rPr>
              <a:t>реализации;</a:t>
            </a:r>
          </a:p>
          <a:p>
            <a:pPr marL="542925" lvl="1" indent="-180975">
              <a:spcBef>
                <a:spcPts val="500"/>
              </a:spcBef>
            </a:pPr>
            <a:r>
              <a:rPr lang="ru-RU" sz="1700" dirty="0" smtClean="0">
                <a:solidFill>
                  <a:srgbClr val="464646"/>
                </a:solidFill>
              </a:rPr>
              <a:t>Критическое </a:t>
            </a:r>
            <a:r>
              <a:rPr lang="ru-RU" sz="1700" dirty="0">
                <a:solidFill>
                  <a:srgbClr val="464646"/>
                </a:solidFill>
              </a:rPr>
              <a:t>обсуждение результатов продвижения</a:t>
            </a:r>
            <a:r>
              <a:rPr lang="ru-RU" sz="1700" dirty="0" smtClean="0">
                <a:solidFill>
                  <a:srgbClr val="464646"/>
                </a:solidFill>
              </a:rPr>
              <a:t>.</a:t>
            </a:r>
          </a:p>
          <a:p>
            <a:pPr marL="361950" lvl="1" indent="0">
              <a:spcBef>
                <a:spcPts val="500"/>
              </a:spcBef>
              <a:buNone/>
            </a:pPr>
            <a:r>
              <a:rPr lang="ru-RU" sz="1900" dirty="0">
                <a:solidFill>
                  <a:srgbClr val="464646"/>
                </a:solidFill>
              </a:rPr>
              <a:t>Все </a:t>
            </a:r>
            <a:r>
              <a:rPr lang="ru-RU" sz="1900" dirty="0" smtClean="0">
                <a:solidFill>
                  <a:srgbClr val="464646"/>
                </a:solidFill>
              </a:rPr>
              <a:t>три </a:t>
            </a:r>
            <a:r>
              <a:rPr lang="ru-RU" sz="1900" dirty="0">
                <a:solidFill>
                  <a:srgbClr val="464646"/>
                </a:solidFill>
              </a:rPr>
              <a:t>цикла периодически перезапускаются заново в зависимости от успешности решения задач конкретного цикла. </a:t>
            </a:r>
          </a:p>
          <a:p>
            <a:pPr marL="361950" lvl="0" indent="0">
              <a:spcBef>
                <a:spcPts val="500"/>
              </a:spcBef>
              <a:buNone/>
            </a:pPr>
            <a:r>
              <a:rPr lang="ru-RU" sz="1900" dirty="0" smtClean="0">
                <a:solidFill>
                  <a:srgbClr val="00AAAD"/>
                </a:solidFill>
              </a:rPr>
              <a:t>Результатом работы по проекту является создание </a:t>
            </a:r>
            <a:r>
              <a:rPr lang="ru-RU" sz="1900" dirty="0">
                <a:solidFill>
                  <a:srgbClr val="00AAAD"/>
                </a:solidFill>
              </a:rPr>
              <a:t>деятельного сообщества из числа жителей экопоселений и основных </a:t>
            </a:r>
            <a:r>
              <a:rPr lang="ru-RU" sz="1900" dirty="0" smtClean="0">
                <a:solidFill>
                  <a:srgbClr val="00AAAD"/>
                </a:solidFill>
              </a:rPr>
              <a:t>«стейкхолдеров» </a:t>
            </a:r>
            <a:r>
              <a:rPr lang="ru-RU" sz="1900" dirty="0">
                <a:solidFill>
                  <a:srgbClr val="00AAAD"/>
                </a:solidFill>
              </a:rPr>
              <a:t>на онлайн-площадке, способных </a:t>
            </a:r>
            <a:r>
              <a:rPr lang="ru-RU" sz="1900" dirty="0" smtClean="0">
                <a:solidFill>
                  <a:srgbClr val="00AAAD"/>
                </a:solidFill>
              </a:rPr>
              <a:t>к реализации общих проектов и продвижению их результатов. </a:t>
            </a:r>
          </a:p>
          <a:p>
            <a:pPr marL="542925" lvl="2" indent="-180975"/>
            <a:endParaRPr lang="ru-RU" dirty="0" smtClean="0">
              <a:solidFill>
                <a:srgbClr val="464646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60432" y="1"/>
            <a:ext cx="683568" cy="332656"/>
          </a:xfrm>
        </p:spPr>
        <p:txBody>
          <a:bodyPr/>
          <a:lstStyle/>
          <a:p>
            <a:pPr algn="r"/>
            <a:fld id="{B19B0651-EE4F-4900-A07F-96A6BFA9D0F0}" type="slidenum">
              <a:rPr lang="ru-RU" smtClean="0"/>
              <a:pPr algn="r"/>
              <a:t>16</a:t>
            </a:fld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468561" y="5229200"/>
            <a:ext cx="359271" cy="360040"/>
          </a:xfrm>
          <a:prstGeom prst="rightArrow">
            <a:avLst/>
          </a:prstGeom>
          <a:solidFill>
            <a:srgbClr val="00AAAD"/>
          </a:solidFill>
          <a:ln>
            <a:solidFill>
              <a:srgbClr val="00AA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83CA"/>
              </a:solidFill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Social Business Group, рабочее предложение, версия от 23.02.2013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176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Social Business Group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187624" y="3573016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464646"/>
                </a:solidFill>
              </a:rPr>
              <a:t>Тел.: 8(495)621-34-15</a:t>
            </a:r>
          </a:p>
          <a:p>
            <a:pPr algn="ctr"/>
            <a:r>
              <a:rPr lang="en-US" dirty="0" smtClean="0">
                <a:solidFill>
                  <a:srgbClr val="464646"/>
                </a:solidFill>
                <a:hlinkClick r:id="rId2"/>
              </a:rPr>
              <a:t>social.business.group@yandex.ru</a:t>
            </a:r>
            <a:r>
              <a:rPr lang="en-US" dirty="0" smtClean="0">
                <a:solidFill>
                  <a:srgbClr val="464646"/>
                </a:solidFill>
              </a:rPr>
              <a:t> </a:t>
            </a:r>
            <a:endParaRPr lang="ru-RU" dirty="0" smtClean="0">
              <a:solidFill>
                <a:srgbClr val="464646"/>
              </a:solidFill>
            </a:endParaRPr>
          </a:p>
          <a:p>
            <a:pPr algn="ctr"/>
            <a:endParaRPr lang="en-US" dirty="0" smtClean="0">
              <a:solidFill>
                <a:srgbClr val="EC008C"/>
              </a:solidFill>
            </a:endParaRPr>
          </a:p>
        </p:txBody>
      </p:sp>
      <p:pic>
        <p:nvPicPr>
          <p:cNvPr id="8" name="Picture 2" descr="Z:\ZIRCON\SOCIAL BUSINESS GROUP\Фирменный стиль\logo_без фон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76672"/>
            <a:ext cx="1821954" cy="1188442"/>
          </a:xfrm>
          <a:prstGeom prst="rect">
            <a:avLst/>
          </a:prstGeom>
          <a:noFill/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Social Business Group, рабочее предложение, версия от 23.02.2013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94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Исходные положения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00200"/>
            <a:ext cx="807524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AAAD"/>
                </a:solidFill>
              </a:rPr>
              <a:t>«СОДРУЖЕСТВО </a:t>
            </a:r>
            <a:r>
              <a:rPr lang="ru-RU" dirty="0" err="1" smtClean="0">
                <a:solidFill>
                  <a:srgbClr val="00AAAD"/>
                </a:solidFill>
              </a:rPr>
              <a:t>ЭКОПОСЕЛЕНИЙ</a:t>
            </a:r>
            <a:r>
              <a:rPr lang="ru-RU" dirty="0" smtClean="0">
                <a:solidFill>
                  <a:srgbClr val="00AAAD"/>
                </a:solidFill>
              </a:rPr>
              <a:t>» – это деятельное сообщество </a:t>
            </a:r>
            <a:r>
              <a:rPr lang="ru-RU" dirty="0" smtClean="0">
                <a:solidFill>
                  <a:srgbClr val="00AAAD"/>
                </a:solidFill>
              </a:rPr>
              <a:t>активистов движения</a:t>
            </a:r>
            <a:r>
              <a:rPr lang="ru-RU" dirty="0" smtClean="0">
                <a:solidFill>
                  <a:srgbClr val="00AAAD"/>
                </a:solidFill>
              </a:rPr>
              <a:t> альтернативных поселений, </a:t>
            </a:r>
            <a:r>
              <a:rPr lang="ru-RU" dirty="0" smtClean="0">
                <a:solidFill>
                  <a:srgbClr val="464646"/>
                </a:solidFill>
              </a:rPr>
              <a:t>представляющее </a:t>
            </a:r>
            <a:r>
              <a:rPr lang="ru-RU" dirty="0" smtClean="0">
                <a:solidFill>
                  <a:srgbClr val="464646"/>
                </a:solidFill>
              </a:rPr>
              <a:t>собой </a:t>
            </a:r>
            <a:r>
              <a:rPr lang="ru-RU" dirty="0" smtClean="0">
                <a:solidFill>
                  <a:srgbClr val="464646"/>
                </a:solidFill>
              </a:rPr>
              <a:t>неформальное </a:t>
            </a:r>
            <a:r>
              <a:rPr lang="ru-RU" dirty="0" smtClean="0">
                <a:solidFill>
                  <a:srgbClr val="464646"/>
                </a:solidFill>
              </a:rPr>
              <a:t>объединение людей, поддерживающих идею проживания в </a:t>
            </a:r>
            <a:r>
              <a:rPr lang="ru-RU" dirty="0" smtClean="0">
                <a:solidFill>
                  <a:srgbClr val="464646"/>
                </a:solidFill>
              </a:rPr>
              <a:t>альтернативных (</a:t>
            </a:r>
            <a:r>
              <a:rPr lang="ru-RU" dirty="0" smtClean="0">
                <a:solidFill>
                  <a:srgbClr val="0083CA"/>
                </a:solidFill>
              </a:rPr>
              <a:t>экологических) поселениях </a:t>
            </a:r>
            <a:r>
              <a:rPr lang="ru-RU" dirty="0">
                <a:solidFill>
                  <a:srgbClr val="464646"/>
                </a:solidFill>
              </a:rPr>
              <a:t>и участвующих в различных проектах и коллективных действиях по развитию таких поселений в России и </a:t>
            </a:r>
            <a:r>
              <a:rPr lang="ru-RU" dirty="0" smtClean="0">
                <a:solidFill>
                  <a:srgbClr val="464646"/>
                </a:solidFill>
              </a:rPr>
              <a:t>странах-соседях </a:t>
            </a:r>
            <a:r>
              <a:rPr lang="ru-RU" dirty="0">
                <a:solidFill>
                  <a:srgbClr val="464646"/>
                </a:solidFill>
              </a:rPr>
              <a:t>(постсоветское пространство</a:t>
            </a:r>
            <a:r>
              <a:rPr lang="ru-RU" dirty="0" smtClean="0">
                <a:solidFill>
                  <a:srgbClr val="464646"/>
                </a:solidFill>
              </a:rPr>
              <a:t>).</a:t>
            </a:r>
            <a:endParaRPr lang="ru-RU" dirty="0">
              <a:solidFill>
                <a:srgbClr val="464646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60432" y="1"/>
            <a:ext cx="683568" cy="332656"/>
          </a:xfrm>
        </p:spPr>
        <p:txBody>
          <a:bodyPr/>
          <a:lstStyle/>
          <a:p>
            <a:pPr algn="r"/>
            <a:fld id="{B19B0651-EE4F-4900-A07F-96A6BFA9D0F0}" type="slidenum">
              <a:rPr lang="ru-RU" smtClean="0"/>
              <a:pPr algn="r"/>
              <a:t>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Social Business Group, рабочее предложение, версия от 23.02.2013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57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464646"/>
                </a:solidFill>
              </a:rPr>
              <a:t>Основная миссия </a:t>
            </a:r>
            <a:r>
              <a:rPr lang="ru-RU" sz="3600" dirty="0" smtClean="0">
                <a:solidFill>
                  <a:srgbClr val="464646"/>
                </a:solidFill>
              </a:rPr>
              <a:t>проекта (1)</a:t>
            </a:r>
            <a:endParaRPr lang="ru-RU" sz="3600" dirty="0">
              <a:solidFill>
                <a:srgbClr val="46464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2" y="1504702"/>
            <a:ext cx="8424167" cy="4876800"/>
          </a:xfrm>
        </p:spPr>
        <p:txBody>
          <a:bodyPr>
            <a:noAutofit/>
          </a:bodyPr>
          <a:lstStyle/>
          <a:p>
            <a:r>
              <a:rPr lang="ru-RU" sz="1750" dirty="0" smtClean="0">
                <a:solidFill>
                  <a:srgbClr val="464646"/>
                </a:solidFill>
              </a:rPr>
              <a:t>В настоящее время в России есть довольно много </a:t>
            </a:r>
            <a:r>
              <a:rPr lang="ru-RU" sz="1750" dirty="0">
                <a:solidFill>
                  <a:srgbClr val="00AAAD"/>
                </a:solidFill>
              </a:rPr>
              <a:t>проектов альтернативных поселений</a:t>
            </a:r>
            <a:r>
              <a:rPr lang="ru-RU" sz="1750" dirty="0" smtClean="0">
                <a:solidFill>
                  <a:srgbClr val="464646"/>
                </a:solidFill>
              </a:rPr>
              <a:t> (как уже реализуемых, так и «проектов на бумаге»), в рамках которых отдельные граждане (активисты движения) пытаются построить новое качество своей жизни путем создания </a:t>
            </a:r>
            <a:r>
              <a:rPr lang="ru-RU" sz="1750" dirty="0">
                <a:solidFill>
                  <a:srgbClr val="464646"/>
                </a:solidFill>
              </a:rPr>
              <a:t>поселений на нетрадиционной </a:t>
            </a:r>
            <a:r>
              <a:rPr lang="ru-RU" sz="1750" dirty="0" smtClean="0">
                <a:solidFill>
                  <a:srgbClr val="464646"/>
                </a:solidFill>
              </a:rPr>
              <a:t>экономической и технологической </a:t>
            </a:r>
            <a:r>
              <a:rPr lang="ru-RU" sz="1750" dirty="0">
                <a:solidFill>
                  <a:srgbClr val="464646"/>
                </a:solidFill>
              </a:rPr>
              <a:t>базе </a:t>
            </a:r>
            <a:r>
              <a:rPr lang="ru-RU" sz="1750" dirty="0" smtClean="0">
                <a:solidFill>
                  <a:srgbClr val="464646"/>
                </a:solidFill>
              </a:rPr>
              <a:t>и с </a:t>
            </a:r>
            <a:r>
              <a:rPr lang="ru-RU" sz="1750" dirty="0" smtClean="0">
                <a:solidFill>
                  <a:srgbClr val="464646"/>
                </a:solidFill>
              </a:rPr>
              <a:t>особым укладом (образом) жизни. </a:t>
            </a:r>
            <a:endParaRPr lang="ru-RU" sz="1750" dirty="0" smtClean="0">
              <a:solidFill>
                <a:srgbClr val="464646"/>
              </a:solidFill>
            </a:endParaRPr>
          </a:p>
          <a:p>
            <a:r>
              <a:rPr lang="ru-RU" sz="1750" dirty="0" smtClean="0">
                <a:solidFill>
                  <a:srgbClr val="464646"/>
                </a:solidFill>
              </a:rPr>
              <a:t>Все такие проекты сталкиваются в общем-то с </a:t>
            </a:r>
            <a:r>
              <a:rPr lang="ru-RU" sz="1750" dirty="0" smtClean="0">
                <a:solidFill>
                  <a:srgbClr val="00AAAD"/>
                </a:solidFill>
              </a:rPr>
              <a:t>типовыми </a:t>
            </a:r>
            <a:r>
              <a:rPr lang="ru-RU" sz="1750" dirty="0">
                <a:solidFill>
                  <a:srgbClr val="00AAAD"/>
                </a:solidFill>
              </a:rPr>
              <a:t>проблемами и задачами</a:t>
            </a:r>
            <a:r>
              <a:rPr lang="ru-RU" sz="1750" dirty="0" smtClean="0">
                <a:solidFill>
                  <a:srgbClr val="464646"/>
                </a:solidFill>
              </a:rPr>
              <a:t>, однако их решение, как правило, осуществляется </a:t>
            </a:r>
            <a:r>
              <a:rPr lang="en-US" sz="1750" dirty="0" smtClean="0">
                <a:solidFill>
                  <a:srgbClr val="464646"/>
                </a:solidFill>
              </a:rPr>
              <a:t>ad hoc</a:t>
            </a:r>
            <a:r>
              <a:rPr lang="ru-RU" sz="1750" dirty="0" smtClean="0">
                <a:solidFill>
                  <a:srgbClr val="464646"/>
                </a:solidFill>
              </a:rPr>
              <a:t>, каждый раз заново, без учета опыта других. Такое положение дел во многом связано с разрозненностью и несогласованностью усилий, определенной автаркией </a:t>
            </a:r>
            <a:r>
              <a:rPr lang="ru-RU" sz="1750" dirty="0" err="1" smtClean="0">
                <a:solidFill>
                  <a:srgbClr val="464646"/>
                </a:solidFill>
              </a:rPr>
              <a:t>экопоселенческих</a:t>
            </a:r>
            <a:r>
              <a:rPr lang="ru-RU" sz="1750" dirty="0" smtClean="0">
                <a:solidFill>
                  <a:srgbClr val="464646"/>
                </a:solidFill>
              </a:rPr>
              <a:t> общин, </a:t>
            </a:r>
            <a:r>
              <a:rPr lang="ru-RU" sz="1750" dirty="0">
                <a:solidFill>
                  <a:srgbClr val="00AAAD"/>
                </a:solidFill>
              </a:rPr>
              <a:t>отсутствием общенациональной системы коммуникации и кооперации активистов движения</a:t>
            </a:r>
            <a:r>
              <a:rPr lang="ru-RU" sz="1750" dirty="0" smtClean="0">
                <a:solidFill>
                  <a:srgbClr val="464646"/>
                </a:solidFill>
              </a:rPr>
              <a:t>. </a:t>
            </a:r>
            <a:endParaRPr lang="ru-RU" sz="1750" dirty="0">
              <a:solidFill>
                <a:srgbClr val="464646"/>
              </a:solidFill>
            </a:endParaRPr>
          </a:p>
          <a:p>
            <a:r>
              <a:rPr lang="ru-RU" sz="1750" dirty="0" smtClean="0">
                <a:solidFill>
                  <a:srgbClr val="464646"/>
                </a:solidFill>
              </a:rPr>
              <a:t>Понятно, что прорыв в развитии </a:t>
            </a:r>
            <a:r>
              <a:rPr lang="ru-RU" sz="1750" dirty="0" err="1" smtClean="0">
                <a:solidFill>
                  <a:srgbClr val="464646"/>
                </a:solidFill>
              </a:rPr>
              <a:t>экопоселений</a:t>
            </a:r>
            <a:r>
              <a:rPr lang="ru-RU" sz="1750" dirty="0" smtClean="0">
                <a:solidFill>
                  <a:srgbClr val="464646"/>
                </a:solidFill>
              </a:rPr>
              <a:t> в России возможен только при </a:t>
            </a:r>
            <a:r>
              <a:rPr lang="ru-RU" sz="1750" dirty="0">
                <a:solidFill>
                  <a:srgbClr val="00AAAD"/>
                </a:solidFill>
              </a:rPr>
              <a:t>объединении усилий и концентрации </a:t>
            </a:r>
            <a:r>
              <a:rPr lang="ru-RU" sz="1750" dirty="0" smtClean="0">
                <a:solidFill>
                  <a:srgbClr val="00AAAD"/>
                </a:solidFill>
              </a:rPr>
              <a:t>ресурсов </a:t>
            </a:r>
            <a:r>
              <a:rPr lang="ru-RU" sz="1750" dirty="0" smtClean="0">
                <a:solidFill>
                  <a:srgbClr val="464646"/>
                </a:solidFill>
              </a:rPr>
              <a:t>(в том числе социальных и интеллектуальных). </a:t>
            </a:r>
            <a:r>
              <a:rPr lang="ru-RU" sz="1750" u="sng" dirty="0" smtClean="0">
                <a:solidFill>
                  <a:srgbClr val="464646"/>
                </a:solidFill>
              </a:rPr>
              <a:t>Деятельное сообщество «Содружество </a:t>
            </a:r>
            <a:r>
              <a:rPr lang="ru-RU" sz="1750" u="sng" dirty="0" err="1" smtClean="0">
                <a:solidFill>
                  <a:srgbClr val="464646"/>
                </a:solidFill>
              </a:rPr>
              <a:t>экопоселений</a:t>
            </a:r>
            <a:r>
              <a:rPr lang="ru-RU" sz="1750" u="sng" dirty="0" smtClean="0">
                <a:solidFill>
                  <a:srgbClr val="464646"/>
                </a:solidFill>
              </a:rPr>
              <a:t>» - один из возможных механизмов такого объединения, призванное стать </a:t>
            </a:r>
            <a:r>
              <a:rPr lang="ru-RU" sz="1750" u="sng" dirty="0">
                <a:solidFill>
                  <a:srgbClr val="00AAAD"/>
                </a:solidFill>
              </a:rPr>
              <a:t>средой</a:t>
            </a:r>
            <a:r>
              <a:rPr lang="ru-RU" sz="1750" u="sng" dirty="0" smtClean="0">
                <a:solidFill>
                  <a:srgbClr val="464646"/>
                </a:solidFill>
              </a:rPr>
              <a:t> для более интенсивной и конструктивной коммуникации и совместных действий</a:t>
            </a:r>
            <a:r>
              <a:rPr lang="ru-RU" sz="1750" dirty="0" smtClean="0">
                <a:solidFill>
                  <a:srgbClr val="464646"/>
                </a:solidFill>
              </a:rPr>
              <a:t>.</a:t>
            </a:r>
            <a:endParaRPr lang="ru-RU" sz="1750" dirty="0" smtClean="0">
              <a:solidFill>
                <a:srgbClr val="464646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60432" y="1"/>
            <a:ext cx="683568" cy="332656"/>
          </a:xfrm>
        </p:spPr>
        <p:txBody>
          <a:bodyPr/>
          <a:lstStyle/>
          <a:p>
            <a:pPr algn="r"/>
            <a:fld id="{B19B0651-EE4F-4900-A07F-96A6BFA9D0F0}" type="slidenum">
              <a:rPr lang="ru-RU" smtClean="0"/>
              <a:pPr algn="r"/>
              <a:t>3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Social Business Group, рабочее предложение, версия от 23.02.2013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159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464646"/>
                </a:solidFill>
              </a:rPr>
              <a:t>Основная миссия </a:t>
            </a:r>
            <a:r>
              <a:rPr lang="ru-RU" sz="3600" dirty="0" smtClean="0">
                <a:solidFill>
                  <a:srgbClr val="464646"/>
                </a:solidFill>
              </a:rPr>
              <a:t>проекта (2)</a:t>
            </a:r>
            <a:endParaRPr lang="ru-RU" sz="3600" dirty="0">
              <a:solidFill>
                <a:srgbClr val="46464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504702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464646"/>
                </a:solidFill>
              </a:rPr>
              <a:t>Перед любой </a:t>
            </a:r>
            <a:r>
              <a:rPr lang="ru-RU" dirty="0" smtClean="0">
                <a:solidFill>
                  <a:srgbClr val="464646"/>
                </a:solidFill>
              </a:rPr>
              <a:t>инициативой</a:t>
            </a:r>
            <a:r>
              <a:rPr lang="ru-RU" dirty="0">
                <a:solidFill>
                  <a:srgbClr val="464646"/>
                </a:solidFill>
              </a:rPr>
              <a:t>, желающей перерасти в общественную (общенациональную), стоит </a:t>
            </a:r>
            <a:r>
              <a:rPr lang="ru-RU" dirty="0">
                <a:solidFill>
                  <a:srgbClr val="00AAAD"/>
                </a:solidFill>
              </a:rPr>
              <a:t>проблема формирования социальной базы (опоры) </a:t>
            </a:r>
            <a:r>
              <a:rPr lang="ru-RU" dirty="0">
                <a:solidFill>
                  <a:srgbClr val="464646"/>
                </a:solidFill>
              </a:rPr>
              <a:t>этой инициативы во внешней среде. </a:t>
            </a:r>
            <a:endParaRPr lang="ru-RU" dirty="0" smtClean="0">
              <a:solidFill>
                <a:srgbClr val="464646"/>
              </a:solidFill>
            </a:endParaRPr>
          </a:p>
          <a:p>
            <a:r>
              <a:rPr lang="ru-RU" dirty="0" smtClean="0">
                <a:solidFill>
                  <a:srgbClr val="464646"/>
                </a:solidFill>
              </a:rPr>
              <a:t>Инициатива сообщества жителей экопоселений </a:t>
            </a:r>
            <a:r>
              <a:rPr lang="ru-RU" dirty="0">
                <a:solidFill>
                  <a:srgbClr val="464646"/>
                </a:solidFill>
              </a:rPr>
              <a:t>по </a:t>
            </a:r>
            <a:r>
              <a:rPr lang="ru-RU" dirty="0" smtClean="0">
                <a:solidFill>
                  <a:srgbClr val="00AAAD"/>
                </a:solidFill>
              </a:rPr>
              <a:t>развитию движения экопоселений </a:t>
            </a:r>
            <a:r>
              <a:rPr lang="ru-RU" dirty="0">
                <a:solidFill>
                  <a:srgbClr val="00AAAD"/>
                </a:solidFill>
              </a:rPr>
              <a:t>в России </a:t>
            </a:r>
            <a:r>
              <a:rPr lang="ru-RU" dirty="0">
                <a:solidFill>
                  <a:srgbClr val="464646"/>
                </a:solidFill>
              </a:rPr>
              <a:t>(по распространению культуры и </a:t>
            </a:r>
            <a:r>
              <a:rPr lang="ru-RU" dirty="0" smtClean="0">
                <a:solidFill>
                  <a:srgbClr val="464646"/>
                </a:solidFill>
              </a:rPr>
              <a:t>практик движения среди различных групп граждан страны</a:t>
            </a:r>
            <a:r>
              <a:rPr lang="ru-RU" dirty="0">
                <a:solidFill>
                  <a:srgbClr val="464646"/>
                </a:solidFill>
              </a:rPr>
              <a:t>) также нуждается в благоприятном внешнем контексте своего развития. </a:t>
            </a:r>
          </a:p>
          <a:p>
            <a:r>
              <a:rPr lang="ru-RU" dirty="0" smtClean="0">
                <a:solidFill>
                  <a:srgbClr val="464646"/>
                </a:solidFill>
              </a:rPr>
              <a:t>Один </a:t>
            </a:r>
            <a:r>
              <a:rPr lang="ru-RU" dirty="0">
                <a:solidFill>
                  <a:srgbClr val="464646"/>
                </a:solidFill>
              </a:rPr>
              <a:t>из способов решения указанной проблемы </a:t>
            </a:r>
            <a:r>
              <a:rPr lang="ru-RU" dirty="0" smtClean="0">
                <a:solidFill>
                  <a:srgbClr val="464646"/>
                </a:solidFill>
              </a:rPr>
              <a:t>- </a:t>
            </a:r>
            <a:r>
              <a:rPr lang="ru-RU" u="sng" dirty="0" smtClean="0">
                <a:solidFill>
                  <a:srgbClr val="00AAAD"/>
                </a:solidFill>
              </a:rPr>
              <a:t>вовлечение </a:t>
            </a:r>
            <a:r>
              <a:rPr lang="ru-RU" u="sng" dirty="0" smtClean="0">
                <a:solidFill>
                  <a:srgbClr val="464646"/>
                </a:solidFill>
              </a:rPr>
              <a:t>заинтересованных </a:t>
            </a:r>
            <a:r>
              <a:rPr lang="ru-RU" u="sng" dirty="0">
                <a:solidFill>
                  <a:srgbClr val="464646"/>
                </a:solidFill>
              </a:rPr>
              <a:t>сторон (стейкхолдеров) и лиц, дружественно («союзнически») настроенных по отношению к инициативе</a:t>
            </a:r>
            <a:r>
              <a:rPr lang="ru-RU" dirty="0">
                <a:solidFill>
                  <a:srgbClr val="464646"/>
                </a:solidFill>
              </a:rPr>
              <a:t>, в специальное </a:t>
            </a:r>
            <a:r>
              <a:rPr lang="ru-RU" dirty="0">
                <a:solidFill>
                  <a:srgbClr val="00AAAD"/>
                </a:solidFill>
              </a:rPr>
              <a:t>неформальное сообщество (среду) </a:t>
            </a:r>
            <a:r>
              <a:rPr lang="ru-RU" dirty="0">
                <a:solidFill>
                  <a:srgbClr val="464646"/>
                </a:solidFill>
              </a:rPr>
              <a:t>и </a:t>
            </a:r>
            <a:r>
              <a:rPr lang="ru-RU" dirty="0">
                <a:solidFill>
                  <a:srgbClr val="00AAAD"/>
                </a:solidFill>
              </a:rPr>
              <a:t>активизация </a:t>
            </a:r>
            <a:r>
              <a:rPr lang="ru-RU" dirty="0" smtClean="0">
                <a:solidFill>
                  <a:srgbClr val="00AAAD"/>
                </a:solidFill>
              </a:rPr>
              <a:t>коммуникаций</a:t>
            </a:r>
            <a:r>
              <a:rPr lang="ru-RU" dirty="0" smtClean="0"/>
              <a:t> </a:t>
            </a:r>
            <a:r>
              <a:rPr lang="ru-RU" dirty="0">
                <a:solidFill>
                  <a:srgbClr val="464646"/>
                </a:solidFill>
              </a:rPr>
              <a:t>внутри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464646"/>
                </a:solidFill>
              </a:rPr>
              <a:t>этого </a:t>
            </a:r>
            <a:r>
              <a:rPr lang="ru-RU" dirty="0">
                <a:solidFill>
                  <a:srgbClr val="464646"/>
                </a:solidFill>
              </a:rPr>
              <a:t>сообщества</a:t>
            </a:r>
            <a:r>
              <a:rPr lang="ru-RU" dirty="0" smtClean="0">
                <a:solidFill>
                  <a:srgbClr val="464646"/>
                </a:solidFill>
              </a:rPr>
              <a:t>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60432" y="1"/>
            <a:ext cx="683568" cy="332656"/>
          </a:xfrm>
        </p:spPr>
        <p:txBody>
          <a:bodyPr/>
          <a:lstStyle/>
          <a:p>
            <a:pPr algn="r"/>
            <a:fld id="{B19B0651-EE4F-4900-A07F-96A6BFA9D0F0}" type="slidenum">
              <a:rPr lang="ru-RU" smtClean="0"/>
              <a:pPr algn="r"/>
              <a:t>4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Social Business Group, рабочее предложение, версия от 23.02.2013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679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464646"/>
                </a:solidFill>
              </a:rPr>
              <a:t>Проект «Деятельное сообщество «Содружество экопоселений»</a:t>
            </a:r>
            <a:endParaRPr lang="ru-RU" dirty="0">
              <a:solidFill>
                <a:srgbClr val="464646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2384231"/>
              </p:ext>
            </p:extLst>
          </p:nvPr>
        </p:nvGraphicFramePr>
        <p:xfrm>
          <a:off x="1115616" y="1557338"/>
          <a:ext cx="6840760" cy="3340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60432" y="1"/>
            <a:ext cx="683568" cy="332656"/>
          </a:xfrm>
        </p:spPr>
        <p:txBody>
          <a:bodyPr/>
          <a:lstStyle/>
          <a:p>
            <a:pPr algn="r"/>
            <a:fld id="{B19B0651-EE4F-4900-A07F-96A6BFA9D0F0}" type="slidenum">
              <a:rPr lang="ru-RU" smtClean="0"/>
              <a:pPr algn="r"/>
              <a:t>5</a:t>
            </a:fld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8313" y="5085184"/>
            <a:ext cx="842416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sz="2000" dirty="0" smtClean="0">
                <a:solidFill>
                  <a:srgbClr val="464646"/>
                </a:solidFill>
              </a:rPr>
              <a:t>Наиболее эффективно обозначенные выше цели сообщества </a:t>
            </a:r>
            <a:r>
              <a:rPr lang="ru-RU" sz="2000" dirty="0" smtClean="0">
                <a:solidFill>
                  <a:srgbClr val="464646"/>
                </a:solidFill>
              </a:rPr>
              <a:t>активистов </a:t>
            </a:r>
            <a:r>
              <a:rPr lang="ru-RU" sz="2000" dirty="0" smtClean="0">
                <a:solidFill>
                  <a:srgbClr val="464646"/>
                </a:solidFill>
              </a:rPr>
              <a:t>экопоселений могут быть решены в рамках работы </a:t>
            </a:r>
            <a:r>
              <a:rPr lang="ru-RU" sz="2000" dirty="0" smtClean="0">
                <a:solidFill>
                  <a:srgbClr val="00AAAD"/>
                </a:solidFill>
              </a:rPr>
              <a:t>деятельного сообщества </a:t>
            </a:r>
            <a:r>
              <a:rPr lang="ru-RU" sz="2000" dirty="0" smtClean="0">
                <a:solidFill>
                  <a:srgbClr val="464646"/>
                </a:solidFill>
              </a:rPr>
              <a:t>участников движения и всех заинтересованных </a:t>
            </a:r>
            <a:r>
              <a:rPr lang="ru-RU" sz="2000" dirty="0" smtClean="0">
                <a:solidFill>
                  <a:srgbClr val="464646"/>
                </a:solidFill>
              </a:rPr>
              <a:t>лиц </a:t>
            </a:r>
            <a:r>
              <a:rPr lang="ru-RU" sz="2000" dirty="0" smtClean="0">
                <a:solidFill>
                  <a:srgbClr val="464646"/>
                </a:solidFill>
              </a:rPr>
              <a:t>(«стейкхолдеров»).</a:t>
            </a:r>
            <a:endParaRPr lang="ru-RU" sz="2000" dirty="0">
              <a:solidFill>
                <a:srgbClr val="464646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68313" y="5517232"/>
            <a:ext cx="359271" cy="360040"/>
          </a:xfrm>
          <a:prstGeom prst="rightArrow">
            <a:avLst/>
          </a:prstGeom>
          <a:solidFill>
            <a:srgbClr val="00AAAD"/>
          </a:solidFill>
          <a:ln>
            <a:solidFill>
              <a:srgbClr val="00AA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AAAD"/>
              </a:solidFill>
            </a:endParaRPr>
          </a:p>
        </p:txBody>
      </p:sp>
      <p:sp>
        <p:nvSpPr>
          <p:cNvPr id="7" name="Плюс 6"/>
          <p:cNvSpPr/>
          <p:nvPr/>
        </p:nvSpPr>
        <p:spPr>
          <a:xfrm>
            <a:off x="4340746" y="2420888"/>
            <a:ext cx="360040" cy="360040"/>
          </a:xfrm>
          <a:prstGeom prst="mathPlus">
            <a:avLst/>
          </a:prstGeom>
          <a:solidFill>
            <a:srgbClr val="00AAAD"/>
          </a:solidFill>
          <a:ln>
            <a:solidFill>
              <a:srgbClr val="00AA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Social Business Group, рабочее предложение, версия от 23.02.2013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612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464646"/>
                </a:solidFill>
              </a:rPr>
              <a:t>Деятельное сообщество: определение</a:t>
            </a:r>
            <a:endParaRPr lang="ru-RU" dirty="0">
              <a:solidFill>
                <a:srgbClr val="46464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ru-RU" sz="2000" dirty="0" smtClean="0">
                <a:solidFill>
                  <a:srgbClr val="464646"/>
                </a:solidFill>
              </a:rPr>
              <a:t>Объединение людей, имеющее признаки как </a:t>
            </a:r>
            <a:r>
              <a:rPr lang="ru-RU" sz="2000" dirty="0" smtClean="0">
                <a:solidFill>
                  <a:srgbClr val="00AAAD"/>
                </a:solidFill>
              </a:rPr>
              <a:t>Клуба</a:t>
            </a:r>
            <a:r>
              <a:rPr lang="ru-RU" sz="2000" dirty="0" smtClean="0">
                <a:solidFill>
                  <a:srgbClr val="464646"/>
                </a:solidFill>
              </a:rPr>
              <a:t>, так и </a:t>
            </a:r>
            <a:r>
              <a:rPr lang="ru-RU" sz="2000" dirty="0" smtClean="0">
                <a:solidFill>
                  <a:srgbClr val="0083CA"/>
                </a:solidFill>
              </a:rPr>
              <a:t>Организации</a:t>
            </a:r>
            <a:r>
              <a:rPr lang="ru-RU" sz="2000" dirty="0" smtClean="0">
                <a:solidFill>
                  <a:srgbClr val="00AAAD"/>
                </a:solidFill>
              </a:rPr>
              <a:t>: </a:t>
            </a:r>
          </a:p>
          <a:p>
            <a:pPr marL="361950" lvl="1" indent="-180975">
              <a:spcBef>
                <a:spcPts val="600"/>
              </a:spcBef>
              <a:tabLst>
                <a:tab pos="361950" algn="l"/>
              </a:tabLst>
            </a:pPr>
            <a:r>
              <a:rPr lang="ru-RU" sz="1600" i="1" dirty="0" smtClean="0">
                <a:solidFill>
                  <a:srgbClr val="464646"/>
                </a:solidFill>
              </a:rPr>
              <a:t>Клубная</a:t>
            </a:r>
            <a:r>
              <a:rPr lang="ru-RU" sz="1600" dirty="0" smtClean="0">
                <a:solidFill>
                  <a:srgbClr val="464646"/>
                </a:solidFill>
              </a:rPr>
              <a:t> природа выражается в свободной </a:t>
            </a:r>
            <a:r>
              <a:rPr lang="ru-RU" sz="1600" dirty="0" smtClean="0">
                <a:solidFill>
                  <a:srgbClr val="00AAAD"/>
                </a:solidFill>
              </a:rPr>
              <a:t>неиерархической (горизонтальной) коммуникации </a:t>
            </a:r>
            <a:r>
              <a:rPr lang="ru-RU" sz="1600" dirty="0" smtClean="0">
                <a:solidFill>
                  <a:srgbClr val="464646"/>
                </a:solidFill>
              </a:rPr>
              <a:t>участников и </a:t>
            </a:r>
            <a:r>
              <a:rPr lang="ru-RU" sz="1600" dirty="0" smtClean="0">
                <a:solidFill>
                  <a:srgbClr val="0083CA"/>
                </a:solidFill>
              </a:rPr>
              <a:t>минимизации</a:t>
            </a:r>
            <a:r>
              <a:rPr lang="ru-RU" sz="1600" dirty="0" smtClean="0">
                <a:solidFill>
                  <a:srgbClr val="464646"/>
                </a:solidFill>
              </a:rPr>
              <a:t> таких персональных обязательств, за которые следуют административные санкции (издержки невыполнения личных обязательств, как правило, выражаются только в репутационных потерях). </a:t>
            </a:r>
          </a:p>
          <a:p>
            <a:pPr marL="361950" lvl="1" indent="-180975">
              <a:spcBef>
                <a:spcPts val="600"/>
              </a:spcBef>
              <a:tabLst>
                <a:tab pos="361950" algn="l"/>
              </a:tabLst>
            </a:pPr>
            <a:r>
              <a:rPr lang="ru-RU" sz="1600" dirty="0" smtClean="0">
                <a:solidFill>
                  <a:srgbClr val="464646"/>
                </a:solidFill>
              </a:rPr>
              <a:t>В то же время деятельное сообщество имеет конкретную </a:t>
            </a:r>
            <a:r>
              <a:rPr lang="ru-RU" sz="1600" dirty="0" smtClean="0">
                <a:solidFill>
                  <a:srgbClr val="00AAAD"/>
                </a:solidFill>
              </a:rPr>
              <a:t>цель</a:t>
            </a:r>
            <a:r>
              <a:rPr lang="ru-RU" sz="1600" dirty="0" smtClean="0">
                <a:solidFill>
                  <a:srgbClr val="464646"/>
                </a:solidFill>
              </a:rPr>
              <a:t>, ориентировано не столько на общение, сколько на </a:t>
            </a:r>
            <a:r>
              <a:rPr lang="ru-RU" sz="1600" dirty="0" smtClean="0">
                <a:solidFill>
                  <a:srgbClr val="0083CA"/>
                </a:solidFill>
              </a:rPr>
              <a:t>конкретный продукт</a:t>
            </a:r>
            <a:r>
              <a:rPr lang="ru-RU" sz="1600" dirty="0" smtClean="0">
                <a:solidFill>
                  <a:srgbClr val="464646"/>
                </a:solidFill>
              </a:rPr>
              <a:t>, для чего в нем все-таки есть </a:t>
            </a:r>
            <a:r>
              <a:rPr lang="ru-RU" sz="1600" dirty="0" smtClean="0">
                <a:solidFill>
                  <a:srgbClr val="00AAAD"/>
                </a:solidFill>
              </a:rPr>
              <a:t>проектное управление</a:t>
            </a:r>
            <a:r>
              <a:rPr lang="ru-RU" sz="1600" dirty="0" smtClean="0">
                <a:solidFill>
                  <a:srgbClr val="464646"/>
                </a:solidFill>
              </a:rPr>
              <a:t>, и в этом оно похоже на </a:t>
            </a:r>
            <a:r>
              <a:rPr lang="ru-RU" sz="1600" i="1" dirty="0" smtClean="0">
                <a:solidFill>
                  <a:srgbClr val="464646"/>
                </a:solidFill>
              </a:rPr>
              <a:t>Организации</a:t>
            </a:r>
            <a:r>
              <a:rPr lang="ru-RU" sz="1600" dirty="0" smtClean="0">
                <a:solidFill>
                  <a:srgbClr val="464646"/>
                </a:solidFill>
              </a:rPr>
              <a:t>. </a:t>
            </a:r>
          </a:p>
          <a:p>
            <a:pPr marL="0" lvl="1" indent="0">
              <a:spcBef>
                <a:spcPts val="600"/>
              </a:spcBef>
              <a:buNone/>
            </a:pPr>
            <a:r>
              <a:rPr lang="ru-RU" dirty="0" smtClean="0">
                <a:solidFill>
                  <a:srgbClr val="464646"/>
                </a:solidFill>
              </a:rPr>
              <a:t>В рамках деятельного сообщества участники объединяются на базе специальной </a:t>
            </a:r>
            <a:r>
              <a:rPr lang="ru-RU" dirty="0" smtClean="0">
                <a:solidFill>
                  <a:srgbClr val="0083CA"/>
                </a:solidFill>
              </a:rPr>
              <a:t>технологической платформы</a:t>
            </a:r>
            <a:r>
              <a:rPr lang="ru-RU" dirty="0" smtClean="0">
                <a:solidFill>
                  <a:srgbClr val="464646"/>
                </a:solidFill>
              </a:rPr>
              <a:t>, позволяющей дистанционное и заочное рабочее взаимодействие, </a:t>
            </a:r>
            <a:r>
              <a:rPr lang="ru-RU" dirty="0" smtClean="0">
                <a:solidFill>
                  <a:srgbClr val="464646"/>
                </a:solidFill>
              </a:rPr>
              <a:t>минимально </a:t>
            </a:r>
            <a:r>
              <a:rPr lang="ru-RU" dirty="0" smtClean="0">
                <a:solidFill>
                  <a:srgbClr val="464646"/>
                </a:solidFill>
              </a:rPr>
              <a:t>зависящее от режима жизни и времени отдельных участников проекта.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60432" y="1"/>
            <a:ext cx="683568" cy="332656"/>
          </a:xfrm>
        </p:spPr>
        <p:txBody>
          <a:bodyPr/>
          <a:lstStyle/>
          <a:p>
            <a:pPr algn="r"/>
            <a:fld id="{B19B0651-EE4F-4900-A07F-96A6BFA9D0F0}" type="slidenum">
              <a:rPr lang="ru-RU" smtClean="0"/>
              <a:pPr algn="r"/>
              <a:t>6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/>
              <a:t>Social</a:t>
            </a:r>
            <a:r>
              <a:rPr lang="ru-RU" dirty="0" smtClean="0"/>
              <a:t> </a:t>
            </a:r>
            <a:r>
              <a:rPr lang="ru-RU" dirty="0" err="1" smtClean="0"/>
              <a:t>Business</a:t>
            </a:r>
            <a:r>
              <a:rPr lang="ru-RU" dirty="0" smtClean="0"/>
              <a:t> Group, рабочее предложение, версия от 23.02.2013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171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464646"/>
                </a:solidFill>
              </a:rPr>
              <a:t>Проект «Деятельное сообщество «Содружество экопоселений»</a:t>
            </a:r>
            <a:endParaRPr lang="ru-RU" sz="3600" dirty="0">
              <a:solidFill>
                <a:srgbClr val="46464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2000" dirty="0" smtClean="0">
                <a:solidFill>
                  <a:srgbClr val="464646"/>
                </a:solidFill>
              </a:rPr>
              <a:t>Предлагается создать </a:t>
            </a:r>
            <a:r>
              <a:rPr lang="ru-RU" sz="2000" dirty="0" smtClean="0">
                <a:solidFill>
                  <a:srgbClr val="00AAAD"/>
                </a:solidFill>
              </a:rPr>
              <a:t>деятельное сообщество «Содружество экопоселений» </a:t>
            </a:r>
            <a:r>
              <a:rPr lang="ru-RU" sz="2000" dirty="0" smtClean="0">
                <a:solidFill>
                  <a:srgbClr val="464646"/>
                </a:solidFill>
              </a:rPr>
              <a:t>как объединение </a:t>
            </a:r>
            <a:r>
              <a:rPr lang="ru-RU" sz="2000" dirty="0">
                <a:solidFill>
                  <a:srgbClr val="464646"/>
                </a:solidFill>
              </a:rPr>
              <a:t>сторонников идеологии </a:t>
            </a:r>
            <a:r>
              <a:rPr lang="ru-RU" sz="2000" dirty="0" smtClean="0">
                <a:solidFill>
                  <a:srgbClr val="464646"/>
                </a:solidFill>
              </a:rPr>
              <a:t>экопоселений – как людей</a:t>
            </a:r>
            <a:r>
              <a:rPr lang="ru-RU" sz="2000" dirty="0">
                <a:solidFill>
                  <a:srgbClr val="464646"/>
                </a:solidFill>
              </a:rPr>
              <a:t>, </a:t>
            </a:r>
            <a:r>
              <a:rPr lang="ru-RU" sz="2000" dirty="0" smtClean="0">
                <a:solidFill>
                  <a:srgbClr val="464646"/>
                </a:solidFill>
              </a:rPr>
              <a:t>непосредственно принадлежащих к сообществу экопоселенцев, так и более широкого круга лиц, разделяющих ценности движения, занимающихся продвижением идеи, поддерживающих различные проекты в этой сфере. </a:t>
            </a:r>
          </a:p>
          <a:p>
            <a:pPr algn="just"/>
            <a:r>
              <a:rPr lang="ru-RU" sz="2000" dirty="0" smtClean="0">
                <a:solidFill>
                  <a:srgbClr val="464646"/>
                </a:solidFill>
              </a:rPr>
              <a:t>В </a:t>
            </a:r>
            <a:r>
              <a:rPr lang="ru-RU" sz="2000" dirty="0">
                <a:solidFill>
                  <a:srgbClr val="464646"/>
                </a:solidFill>
              </a:rPr>
              <a:t>рамках данного сообщества </a:t>
            </a:r>
            <a:r>
              <a:rPr lang="ru-RU" sz="2000" dirty="0" smtClean="0">
                <a:solidFill>
                  <a:srgbClr val="464646"/>
                </a:solidFill>
              </a:rPr>
              <a:t>будет вестись </a:t>
            </a:r>
            <a:r>
              <a:rPr lang="ru-RU" sz="2000" dirty="0" smtClean="0">
                <a:solidFill>
                  <a:srgbClr val="00AAAD"/>
                </a:solidFill>
              </a:rPr>
              <a:t>совместная деятельность по разработке проектов</a:t>
            </a:r>
            <a:r>
              <a:rPr lang="ru-RU" sz="2000" dirty="0" smtClean="0">
                <a:solidFill>
                  <a:srgbClr val="464646"/>
                </a:solidFill>
              </a:rPr>
              <a:t>, решающих задачи сообщества.</a:t>
            </a:r>
          </a:p>
          <a:p>
            <a:pPr algn="just"/>
            <a:r>
              <a:rPr lang="ru-RU" sz="2000" dirty="0">
                <a:solidFill>
                  <a:srgbClr val="464646"/>
                </a:solidFill>
              </a:rPr>
              <a:t>В конечном счете </a:t>
            </a:r>
            <a:r>
              <a:rPr lang="ru-RU" sz="2000" dirty="0">
                <a:solidFill>
                  <a:srgbClr val="00AAAD"/>
                </a:solidFill>
              </a:rPr>
              <a:t>сообщество должно стать каналом</a:t>
            </a:r>
            <a:r>
              <a:rPr lang="ru-RU" sz="2000" dirty="0">
                <a:solidFill>
                  <a:srgbClr val="464646"/>
                </a:solidFill>
              </a:rPr>
              <a:t> </a:t>
            </a:r>
            <a:r>
              <a:rPr lang="ru-RU" sz="2000" dirty="0">
                <a:solidFill>
                  <a:srgbClr val="00AAAD"/>
                </a:solidFill>
              </a:rPr>
              <a:t>(медиасредой)</a:t>
            </a:r>
            <a:r>
              <a:rPr lang="ru-RU" sz="2000" dirty="0">
                <a:solidFill>
                  <a:srgbClr val="464646"/>
                </a:solidFill>
              </a:rPr>
              <a:t>, через который представители сообщества экопоселений будут взаимодействовать с внешней средой, получать от нее важные сигналы, продвигать свои идеи, культуру, символы, ценности, образцы поведения и т.п. </a:t>
            </a:r>
          </a:p>
          <a:p>
            <a:pPr algn="just"/>
            <a:r>
              <a:rPr lang="ru-RU" sz="2000" dirty="0" smtClean="0">
                <a:solidFill>
                  <a:srgbClr val="464646"/>
                </a:solidFill>
              </a:rPr>
              <a:t>Практически </a:t>
            </a:r>
            <a:r>
              <a:rPr lang="ru-RU" sz="2000" dirty="0">
                <a:solidFill>
                  <a:srgbClr val="464646"/>
                </a:solidFill>
              </a:rPr>
              <a:t>данное деятельное сообщество должно быть сформировано как </a:t>
            </a:r>
            <a:r>
              <a:rPr lang="ru-RU" sz="2000" dirty="0">
                <a:solidFill>
                  <a:srgbClr val="00AAAD"/>
                </a:solidFill>
              </a:rPr>
              <a:t>онлайн-сообщество</a:t>
            </a:r>
            <a:r>
              <a:rPr lang="ru-RU" sz="2000" dirty="0"/>
              <a:t> </a:t>
            </a:r>
            <a:r>
              <a:rPr lang="ru-RU" sz="2000" dirty="0">
                <a:solidFill>
                  <a:srgbClr val="464646"/>
                </a:solidFill>
              </a:rPr>
              <a:t>на основе </a:t>
            </a:r>
            <a:r>
              <a:rPr lang="ru-RU" sz="2000" dirty="0">
                <a:solidFill>
                  <a:srgbClr val="0083CA"/>
                </a:solidFill>
              </a:rPr>
              <a:t>технологической онлайн-платформы</a:t>
            </a:r>
            <a:r>
              <a:rPr lang="ru-RU" sz="2000" dirty="0">
                <a:solidFill>
                  <a:srgbClr val="464646"/>
                </a:solidFill>
              </a:rPr>
              <a:t>. </a:t>
            </a:r>
            <a:endParaRPr lang="ru-RU" sz="2000" dirty="0" smtClean="0">
              <a:solidFill>
                <a:srgbClr val="464646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60432" y="1"/>
            <a:ext cx="683568" cy="332656"/>
          </a:xfrm>
        </p:spPr>
        <p:txBody>
          <a:bodyPr/>
          <a:lstStyle/>
          <a:p>
            <a:pPr algn="r"/>
            <a:fld id="{B19B0651-EE4F-4900-A07F-96A6BFA9D0F0}" type="slidenum">
              <a:rPr lang="ru-RU" smtClean="0"/>
              <a:pPr algn="r"/>
              <a:t>7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/>
              <a:t>Social</a:t>
            </a:r>
            <a:r>
              <a:rPr lang="ru-RU" dirty="0" smtClean="0"/>
              <a:t> </a:t>
            </a:r>
            <a:r>
              <a:rPr lang="ru-RU" dirty="0" err="1" smtClean="0"/>
              <a:t>Business</a:t>
            </a:r>
            <a:r>
              <a:rPr lang="ru-RU" dirty="0" smtClean="0"/>
              <a:t> Group, рабочее предложение, версия от 23.02.2013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862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/>
          </a:bodyPr>
          <a:lstStyle/>
          <a:p>
            <a:pPr marL="0" indent="0"/>
            <a:r>
              <a:rPr lang="ru-RU" sz="3600" dirty="0" smtClean="0">
                <a:solidFill>
                  <a:srgbClr val="464646"/>
                </a:solidFill>
              </a:rPr>
              <a:t>Участники проекта</a:t>
            </a:r>
            <a:endParaRPr lang="ru-RU" sz="3600" dirty="0">
              <a:solidFill>
                <a:srgbClr val="46464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1950" lvl="1" indent="-361950">
              <a:spcBef>
                <a:spcPts val="1200"/>
              </a:spcBef>
              <a:buFont typeface="+mj-lt"/>
              <a:buAutoNum type="arabicPeriod"/>
            </a:pPr>
            <a:r>
              <a:rPr lang="ru-RU" sz="1900" dirty="0" smtClean="0">
                <a:solidFill>
                  <a:srgbClr val="00AAAD"/>
                </a:solidFill>
              </a:rPr>
              <a:t>Лица, самоидентифицирующие себя с движением, жители экопоселений</a:t>
            </a:r>
            <a:r>
              <a:rPr lang="ru-RU" sz="1900" dirty="0" smtClean="0">
                <a:solidFill>
                  <a:srgbClr val="464646"/>
                </a:solidFill>
              </a:rPr>
              <a:t> </a:t>
            </a:r>
            <a:r>
              <a:rPr lang="ru-RU" sz="1900" dirty="0">
                <a:solidFill>
                  <a:srgbClr val="464646"/>
                </a:solidFill>
              </a:rPr>
              <a:t>- основной состав деятельного </a:t>
            </a:r>
            <a:r>
              <a:rPr lang="ru-RU" sz="1900" dirty="0" smtClean="0">
                <a:solidFill>
                  <a:srgbClr val="464646"/>
                </a:solidFill>
              </a:rPr>
              <a:t>сообщества.</a:t>
            </a:r>
          </a:p>
          <a:p>
            <a:pPr marL="361950" lvl="1" indent="-361950">
              <a:spcBef>
                <a:spcPts val="1200"/>
              </a:spcBef>
              <a:buFont typeface="+mj-lt"/>
              <a:buAutoNum type="arabicPeriod"/>
            </a:pPr>
            <a:r>
              <a:rPr lang="ru-RU" sz="1900" dirty="0" smtClean="0">
                <a:solidFill>
                  <a:srgbClr val="00AAAD"/>
                </a:solidFill>
              </a:rPr>
              <a:t>Заинтересованные стороны </a:t>
            </a:r>
            <a:r>
              <a:rPr lang="ru-RU" sz="1900" dirty="0" smtClean="0">
                <a:solidFill>
                  <a:srgbClr val="464646"/>
                </a:solidFill>
              </a:rPr>
              <a:t>– основные «</a:t>
            </a:r>
            <a:r>
              <a:rPr lang="ru-RU" sz="1900" dirty="0">
                <a:solidFill>
                  <a:srgbClr val="464646"/>
                </a:solidFill>
              </a:rPr>
              <a:t>стейкхолдеры», «видные» и влиятельные представители различных социальных групп, которых в наибольшей степени затрагивает продвижение </a:t>
            </a:r>
            <a:r>
              <a:rPr lang="ru-RU" sz="1900" dirty="0" smtClean="0">
                <a:solidFill>
                  <a:srgbClr val="464646"/>
                </a:solidFill>
              </a:rPr>
              <a:t>идей, как разделяющие </a:t>
            </a:r>
            <a:r>
              <a:rPr lang="ru-RU" sz="1900" dirty="0">
                <a:solidFill>
                  <a:srgbClr val="464646"/>
                </a:solidFill>
              </a:rPr>
              <a:t>идеи </a:t>
            </a:r>
            <a:r>
              <a:rPr lang="ru-RU" sz="1900" dirty="0" smtClean="0">
                <a:solidFill>
                  <a:srgbClr val="464646"/>
                </a:solidFill>
              </a:rPr>
              <a:t>сообщества и представляющие интерес для сотрудничества («</a:t>
            </a:r>
            <a:r>
              <a:rPr lang="ru-RU" sz="1900" dirty="0">
                <a:solidFill>
                  <a:srgbClr val="464646"/>
                </a:solidFill>
              </a:rPr>
              <a:t>симпатизанты</a:t>
            </a:r>
            <a:r>
              <a:rPr lang="ru-RU" sz="1900" dirty="0" smtClean="0">
                <a:solidFill>
                  <a:srgbClr val="464646"/>
                </a:solidFill>
              </a:rPr>
              <a:t>»), так и противники движения:</a:t>
            </a:r>
            <a:endParaRPr lang="ru-RU" sz="1900" dirty="0" smtClean="0">
              <a:solidFill>
                <a:srgbClr val="00AAAD"/>
              </a:solidFill>
            </a:endParaRPr>
          </a:p>
          <a:p>
            <a:pPr marL="636270" lvl="2" indent="-361950">
              <a:spcBef>
                <a:spcPts val="1200"/>
              </a:spcBef>
            </a:pPr>
            <a:r>
              <a:rPr lang="ru-RU" sz="1700" dirty="0" smtClean="0">
                <a:solidFill>
                  <a:srgbClr val="464646"/>
                </a:solidFill>
              </a:rPr>
              <a:t>Эксперты</a:t>
            </a:r>
            <a:r>
              <a:rPr lang="ru-RU" sz="1700" dirty="0">
                <a:solidFill>
                  <a:srgbClr val="464646"/>
                </a:solidFill>
              </a:rPr>
              <a:t>, </a:t>
            </a:r>
            <a:r>
              <a:rPr lang="ru-RU" sz="1700" dirty="0" smtClean="0">
                <a:solidFill>
                  <a:srgbClr val="464646"/>
                </a:solidFill>
              </a:rPr>
              <a:t>консультанты, специалисты (неформальный </a:t>
            </a:r>
            <a:r>
              <a:rPr lang="ru-RU" sz="1700" dirty="0">
                <a:solidFill>
                  <a:srgbClr val="464646"/>
                </a:solidFill>
              </a:rPr>
              <a:t>«ближний круг</a:t>
            </a:r>
            <a:r>
              <a:rPr lang="ru-RU" sz="1700" dirty="0" smtClean="0">
                <a:solidFill>
                  <a:srgbClr val="464646"/>
                </a:solidFill>
              </a:rPr>
              <a:t>»),</a:t>
            </a:r>
          </a:p>
          <a:p>
            <a:pPr marL="636270" lvl="2" indent="-361950">
              <a:spcBef>
                <a:spcPts val="1200"/>
              </a:spcBef>
            </a:pPr>
            <a:r>
              <a:rPr lang="ru-RU" sz="1700" dirty="0" smtClean="0">
                <a:solidFill>
                  <a:srgbClr val="464646"/>
                </a:solidFill>
              </a:rPr>
              <a:t>Госуправленцы </a:t>
            </a:r>
            <a:r>
              <a:rPr lang="ru-RU" sz="1700" dirty="0">
                <a:solidFill>
                  <a:srgbClr val="464646"/>
                </a:solidFill>
              </a:rPr>
              <a:t>высшего и среднего </a:t>
            </a:r>
            <a:r>
              <a:rPr lang="ru-RU" sz="1700" dirty="0" smtClean="0">
                <a:solidFill>
                  <a:srgbClr val="464646"/>
                </a:solidFill>
              </a:rPr>
              <a:t>звена, </a:t>
            </a:r>
          </a:p>
          <a:p>
            <a:pPr marL="636270" lvl="2" indent="-361950">
              <a:spcBef>
                <a:spcPts val="1200"/>
              </a:spcBef>
            </a:pPr>
            <a:r>
              <a:rPr lang="ru-RU" sz="1700" dirty="0" smtClean="0">
                <a:solidFill>
                  <a:srgbClr val="464646"/>
                </a:solidFill>
              </a:rPr>
              <a:t>Бизнесмены</a:t>
            </a:r>
            <a:r>
              <a:rPr lang="ru-RU" sz="1700" dirty="0">
                <a:solidFill>
                  <a:srgbClr val="464646"/>
                </a:solidFill>
              </a:rPr>
              <a:t>, </a:t>
            </a:r>
            <a:r>
              <a:rPr lang="ru-RU" sz="1700" dirty="0" smtClean="0">
                <a:solidFill>
                  <a:srgbClr val="464646"/>
                </a:solidFill>
              </a:rPr>
              <a:t>предприниматели,</a:t>
            </a:r>
          </a:p>
          <a:p>
            <a:pPr marL="636270" lvl="2" indent="-361950">
              <a:spcBef>
                <a:spcPts val="1200"/>
              </a:spcBef>
            </a:pPr>
            <a:r>
              <a:rPr lang="ru-RU" sz="1700" dirty="0" smtClean="0">
                <a:solidFill>
                  <a:srgbClr val="464646"/>
                </a:solidFill>
              </a:rPr>
              <a:t>Представители грантодающих организаций. </a:t>
            </a:r>
            <a:endParaRPr lang="ru-RU" sz="2200" dirty="0" smtClean="0">
              <a:solidFill>
                <a:srgbClr val="00AAAD"/>
              </a:solidFill>
            </a:endParaRPr>
          </a:p>
          <a:p>
            <a:pPr lvl="1" indent="-457200">
              <a:spcBef>
                <a:spcPts val="1200"/>
              </a:spcBef>
              <a:buFont typeface="+mj-lt"/>
              <a:buAutoNum type="arabicPeriod"/>
            </a:pPr>
            <a:r>
              <a:rPr lang="ru-RU" sz="1900" dirty="0" smtClean="0">
                <a:solidFill>
                  <a:srgbClr val="00AAAD"/>
                </a:solidFill>
              </a:rPr>
              <a:t>Модераторы </a:t>
            </a:r>
            <a:r>
              <a:rPr lang="ru-RU" sz="1900" dirty="0">
                <a:solidFill>
                  <a:srgbClr val="464646"/>
                </a:solidFill>
              </a:rPr>
              <a:t>– коллектив лиц, профессионально занимающихся модерированием проектных экспертных сессий, организационно-деятельных игр, форсайтов и пр. </a:t>
            </a:r>
            <a:endParaRPr lang="ru-RU" sz="1900" dirty="0" smtClean="0">
              <a:solidFill>
                <a:srgbClr val="00AAAD"/>
              </a:solidFill>
            </a:endParaRPr>
          </a:p>
          <a:p>
            <a:pPr lvl="1" indent="-457200">
              <a:spcBef>
                <a:spcPts val="1200"/>
              </a:spcBef>
              <a:buFont typeface="+mj-lt"/>
              <a:buAutoNum type="arabicPeriod"/>
            </a:pPr>
            <a:r>
              <a:rPr lang="ru-RU" sz="1900" dirty="0" smtClean="0">
                <a:solidFill>
                  <a:srgbClr val="00AAAD"/>
                </a:solidFill>
              </a:rPr>
              <a:t>Инфраструктура, аппарат - </a:t>
            </a:r>
            <a:r>
              <a:rPr lang="ru-RU" sz="1900" dirty="0" smtClean="0">
                <a:solidFill>
                  <a:srgbClr val="464646"/>
                </a:solidFill>
              </a:rPr>
              <a:t>сотрудники</a:t>
            </a:r>
            <a:r>
              <a:rPr lang="ru-RU" sz="1900" dirty="0">
                <a:solidFill>
                  <a:srgbClr val="464646"/>
                </a:solidFill>
              </a:rPr>
              <a:t>, выполняющие инфраструктурные функции. </a:t>
            </a:r>
            <a:endParaRPr lang="ru-RU" sz="1900" dirty="0" smtClean="0">
              <a:solidFill>
                <a:srgbClr val="464646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60432" y="1"/>
            <a:ext cx="683568" cy="332656"/>
          </a:xfrm>
        </p:spPr>
        <p:txBody>
          <a:bodyPr/>
          <a:lstStyle/>
          <a:p>
            <a:pPr algn="r"/>
            <a:fld id="{B19B0651-EE4F-4900-A07F-96A6BFA9D0F0}" type="slidenum">
              <a:rPr lang="ru-RU" smtClean="0"/>
              <a:pPr algn="r"/>
              <a:t>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/>
              <a:t>Social</a:t>
            </a:r>
            <a:r>
              <a:rPr lang="ru-RU" dirty="0" smtClean="0"/>
              <a:t> </a:t>
            </a:r>
            <a:r>
              <a:rPr lang="ru-RU" dirty="0" err="1" smtClean="0"/>
              <a:t>Business</a:t>
            </a:r>
            <a:r>
              <a:rPr lang="ru-RU" dirty="0" smtClean="0"/>
              <a:t> Group, рабочее предложение, версия от 23.02.2013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325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Возможные первоочередные задачи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4876800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rgbClr val="464646"/>
                </a:solidFill>
              </a:rPr>
              <a:t>У </a:t>
            </a:r>
            <a:r>
              <a:rPr lang="ru-RU" sz="1800" dirty="0">
                <a:solidFill>
                  <a:srgbClr val="464646"/>
                </a:solidFill>
              </a:rPr>
              <a:t>представителей </a:t>
            </a:r>
            <a:r>
              <a:rPr lang="ru-RU" sz="1800" dirty="0">
                <a:solidFill>
                  <a:srgbClr val="464646"/>
                </a:solidFill>
              </a:rPr>
              <a:t>сообщества </a:t>
            </a:r>
            <a:r>
              <a:rPr lang="ru-RU" sz="1800" dirty="0">
                <a:solidFill>
                  <a:srgbClr val="464646"/>
                </a:solidFill>
              </a:rPr>
              <a:t>есть </a:t>
            </a:r>
            <a:r>
              <a:rPr lang="ru-RU" sz="1800" dirty="0">
                <a:solidFill>
                  <a:srgbClr val="464646"/>
                </a:solidFill>
              </a:rPr>
              <a:t>некоторые </a:t>
            </a:r>
            <a:r>
              <a:rPr lang="ru-RU" sz="1800" dirty="0">
                <a:solidFill>
                  <a:srgbClr val="464646"/>
                </a:solidFill>
              </a:rPr>
              <a:t>общие </a:t>
            </a:r>
            <a:r>
              <a:rPr lang="ru-RU" sz="1800" dirty="0">
                <a:solidFill>
                  <a:srgbClr val="00AAAD"/>
                </a:solidFill>
              </a:rPr>
              <a:t>проблемы, цели и задачи</a:t>
            </a:r>
            <a:r>
              <a:rPr lang="ru-RU" sz="1800" dirty="0">
                <a:solidFill>
                  <a:srgbClr val="464646"/>
                </a:solidFill>
              </a:rPr>
              <a:t>, для решения которых они должны осуществлять </a:t>
            </a:r>
            <a:r>
              <a:rPr lang="ru-RU" sz="1800" dirty="0">
                <a:solidFill>
                  <a:srgbClr val="00AAAD"/>
                </a:solidFill>
              </a:rPr>
              <a:t>согласованные </a:t>
            </a:r>
            <a:r>
              <a:rPr lang="ru-RU" sz="1800" dirty="0">
                <a:solidFill>
                  <a:srgbClr val="00AAAD"/>
                </a:solidFill>
              </a:rPr>
              <a:t>действия</a:t>
            </a:r>
            <a:r>
              <a:rPr lang="ru-RU" sz="1800" dirty="0">
                <a:solidFill>
                  <a:srgbClr val="464646"/>
                </a:solidFill>
              </a:rPr>
              <a:t>. </a:t>
            </a:r>
            <a:r>
              <a:rPr lang="ru-RU" sz="1800" dirty="0">
                <a:solidFill>
                  <a:srgbClr val="464646"/>
                </a:solidFill>
              </a:rPr>
              <a:t>В качестве </a:t>
            </a:r>
            <a:r>
              <a:rPr lang="ru-RU" sz="1800" dirty="0">
                <a:solidFill>
                  <a:srgbClr val="464646"/>
                </a:solidFill>
              </a:rPr>
              <a:t>примеров таких задач можно назвать следующие: </a:t>
            </a:r>
          </a:p>
          <a:p>
            <a:pPr marL="628650" indent="-266700">
              <a:buFont typeface="Wingdings" pitchFamily="2" charset="2"/>
              <a:buChar char="Ø"/>
            </a:pPr>
            <a:r>
              <a:rPr lang="ru-RU" sz="1700" dirty="0" smtClean="0">
                <a:solidFill>
                  <a:srgbClr val="0070C0"/>
                </a:solidFill>
              </a:rPr>
              <a:t>1) Создание общей </a:t>
            </a:r>
            <a:r>
              <a:rPr lang="ru-RU" sz="1700" b="1" dirty="0" smtClean="0">
                <a:solidFill>
                  <a:srgbClr val="0070C0"/>
                </a:solidFill>
              </a:rPr>
              <a:t>юридической службы (центра)</a:t>
            </a:r>
            <a:r>
              <a:rPr lang="ru-RU" sz="1700" dirty="0" smtClean="0">
                <a:solidFill>
                  <a:srgbClr val="0070C0"/>
                </a:solidFill>
              </a:rPr>
              <a:t>, способного оказывать регулярную и специальную правовую поддержку различным </a:t>
            </a:r>
            <a:r>
              <a:rPr lang="ru-RU" sz="1700" dirty="0" err="1" smtClean="0">
                <a:solidFill>
                  <a:srgbClr val="0070C0"/>
                </a:solidFill>
              </a:rPr>
              <a:t>экопоселениям</a:t>
            </a:r>
            <a:endParaRPr lang="ru-RU" sz="1700" dirty="0">
              <a:solidFill>
                <a:srgbClr val="0070C0"/>
              </a:solidFill>
            </a:endParaRPr>
          </a:p>
          <a:p>
            <a:pPr marL="628650" indent="-266700">
              <a:buFont typeface="Wingdings" pitchFamily="2" charset="2"/>
              <a:buChar char="Ø"/>
            </a:pPr>
            <a:r>
              <a:rPr lang="ru-RU" sz="1700" dirty="0" smtClean="0">
                <a:solidFill>
                  <a:srgbClr val="0070C0"/>
                </a:solidFill>
              </a:rPr>
              <a:t>2) Формирование общего </a:t>
            </a:r>
            <a:r>
              <a:rPr lang="ru-RU" sz="1700" b="1" dirty="0" smtClean="0">
                <a:solidFill>
                  <a:srgbClr val="0070C0"/>
                </a:solidFill>
              </a:rPr>
              <a:t>образовательного центра</a:t>
            </a:r>
            <a:r>
              <a:rPr lang="ru-RU" sz="1700" dirty="0" smtClean="0">
                <a:solidFill>
                  <a:srgbClr val="0070C0"/>
                </a:solidFill>
              </a:rPr>
              <a:t> и наборов образовательных программ по различным направлениям жизнедеятельности и актуальным проблемам </a:t>
            </a:r>
            <a:r>
              <a:rPr lang="ru-RU" sz="1700" dirty="0" err="1" smtClean="0">
                <a:solidFill>
                  <a:srgbClr val="0070C0"/>
                </a:solidFill>
              </a:rPr>
              <a:t>экопоселений</a:t>
            </a:r>
            <a:endParaRPr lang="ru-RU" sz="1700" dirty="0">
              <a:solidFill>
                <a:srgbClr val="0070C0"/>
              </a:solidFill>
            </a:endParaRPr>
          </a:p>
          <a:p>
            <a:pPr marL="628650" indent="-266700">
              <a:buFont typeface="Wingdings" pitchFamily="2" charset="2"/>
              <a:buChar char="Ø"/>
            </a:pPr>
            <a:r>
              <a:rPr lang="ru-RU" sz="1700" dirty="0" smtClean="0">
                <a:solidFill>
                  <a:srgbClr val="0070C0"/>
                </a:solidFill>
              </a:rPr>
              <a:t>3) Разработка и совместная реализация </a:t>
            </a:r>
            <a:r>
              <a:rPr lang="ru-RU" sz="1700" b="1" dirty="0" smtClean="0">
                <a:solidFill>
                  <a:srgbClr val="0070C0"/>
                </a:solidFill>
              </a:rPr>
              <a:t>программы </a:t>
            </a:r>
            <a:r>
              <a:rPr lang="en-US" sz="1700" b="1" dirty="0" smtClean="0">
                <a:solidFill>
                  <a:srgbClr val="0070C0"/>
                </a:solidFill>
              </a:rPr>
              <a:t>PR-</a:t>
            </a:r>
            <a:r>
              <a:rPr lang="ru-RU" sz="1700" b="1" dirty="0" smtClean="0">
                <a:solidFill>
                  <a:srgbClr val="0070C0"/>
                </a:solidFill>
              </a:rPr>
              <a:t>мероприятий и продвижения</a:t>
            </a:r>
            <a:r>
              <a:rPr lang="ru-RU" sz="1700" dirty="0" smtClean="0">
                <a:solidFill>
                  <a:srgbClr val="0070C0"/>
                </a:solidFill>
              </a:rPr>
              <a:t> позитивного имиджа </a:t>
            </a:r>
            <a:r>
              <a:rPr lang="ru-RU" sz="1700" dirty="0" err="1" smtClean="0">
                <a:solidFill>
                  <a:srgbClr val="0070C0"/>
                </a:solidFill>
              </a:rPr>
              <a:t>экопоселений</a:t>
            </a:r>
            <a:r>
              <a:rPr lang="ru-RU" sz="1700" dirty="0" smtClean="0">
                <a:solidFill>
                  <a:srgbClr val="0070C0"/>
                </a:solidFill>
              </a:rPr>
              <a:t>,  </a:t>
            </a:r>
            <a:endParaRPr lang="ru-RU" sz="1700" dirty="0">
              <a:solidFill>
                <a:srgbClr val="0070C0"/>
              </a:solidFill>
            </a:endParaRPr>
          </a:p>
          <a:p>
            <a:pPr marL="628650" indent="-266700">
              <a:buFont typeface="Wingdings" pitchFamily="2" charset="2"/>
              <a:buChar char="Ø"/>
            </a:pPr>
            <a:r>
              <a:rPr lang="ru-RU" sz="1700" dirty="0" smtClean="0">
                <a:solidFill>
                  <a:srgbClr val="0070C0"/>
                </a:solidFill>
              </a:rPr>
              <a:t>4) Формирование общего </a:t>
            </a:r>
            <a:r>
              <a:rPr lang="ru-RU" sz="1700" b="1" dirty="0" smtClean="0">
                <a:solidFill>
                  <a:srgbClr val="0070C0"/>
                </a:solidFill>
              </a:rPr>
              <a:t>фонда поддержки и развития </a:t>
            </a:r>
            <a:r>
              <a:rPr lang="ru-RU" sz="1700" b="1" dirty="0" err="1" smtClean="0">
                <a:solidFill>
                  <a:srgbClr val="0070C0"/>
                </a:solidFill>
              </a:rPr>
              <a:t>экопоселений</a:t>
            </a:r>
            <a:r>
              <a:rPr lang="ru-RU" sz="1700" dirty="0" smtClean="0">
                <a:solidFill>
                  <a:srgbClr val="0070C0"/>
                </a:solidFill>
              </a:rPr>
              <a:t>, осуществление программ </a:t>
            </a:r>
            <a:r>
              <a:rPr lang="ru-RU" sz="1700" dirty="0" err="1" smtClean="0">
                <a:solidFill>
                  <a:srgbClr val="0070C0"/>
                </a:solidFill>
              </a:rPr>
              <a:t>фандрайзинга</a:t>
            </a:r>
            <a:r>
              <a:rPr lang="ru-RU" sz="1700" dirty="0" smtClean="0">
                <a:solidFill>
                  <a:srgbClr val="0070C0"/>
                </a:solidFill>
              </a:rPr>
              <a:t>, сбора средств и формирования пула специалистов и экспертов (в </a:t>
            </a:r>
            <a:r>
              <a:rPr lang="ru-RU" sz="1700" dirty="0" err="1" smtClean="0">
                <a:solidFill>
                  <a:srgbClr val="0070C0"/>
                </a:solidFill>
              </a:rPr>
              <a:t>т.ч</a:t>
            </a:r>
            <a:r>
              <a:rPr lang="ru-RU" sz="1700" dirty="0" smtClean="0">
                <a:solidFill>
                  <a:srgbClr val="0070C0"/>
                </a:solidFill>
              </a:rPr>
              <a:t>. работающих в формате </a:t>
            </a:r>
            <a:r>
              <a:rPr lang="en-US" sz="1700" dirty="0" smtClean="0">
                <a:solidFill>
                  <a:srgbClr val="0070C0"/>
                </a:solidFill>
              </a:rPr>
              <a:t>pro bono</a:t>
            </a:r>
            <a:r>
              <a:rPr lang="ru-RU" sz="1700" dirty="0" smtClean="0">
                <a:solidFill>
                  <a:srgbClr val="0070C0"/>
                </a:solidFill>
              </a:rPr>
              <a:t>). </a:t>
            </a:r>
            <a:endParaRPr lang="ru-RU" sz="1700" dirty="0" smtClean="0">
              <a:solidFill>
                <a:srgbClr val="0070C0"/>
              </a:solidFill>
            </a:endParaRPr>
          </a:p>
          <a:p>
            <a:r>
              <a:rPr lang="ru-RU" sz="1800" dirty="0" smtClean="0">
                <a:solidFill>
                  <a:srgbClr val="464646"/>
                </a:solidFill>
              </a:rPr>
              <a:t>При этом для </a:t>
            </a:r>
            <a:r>
              <a:rPr lang="ru-RU" sz="1800" dirty="0">
                <a:solidFill>
                  <a:srgbClr val="464646"/>
                </a:solidFill>
              </a:rPr>
              <a:t>решения </a:t>
            </a:r>
            <a:r>
              <a:rPr lang="ru-RU" sz="1800" dirty="0">
                <a:solidFill>
                  <a:srgbClr val="00AAAD"/>
                </a:solidFill>
              </a:rPr>
              <a:t>некоторых задач</a:t>
            </a:r>
            <a:r>
              <a:rPr lang="ru-RU" sz="1800" dirty="0">
                <a:solidFill>
                  <a:srgbClr val="464646"/>
                </a:solidFill>
              </a:rPr>
              <a:t> нужны согласованные действия по </a:t>
            </a:r>
            <a:r>
              <a:rPr lang="ru-RU" sz="1800" dirty="0">
                <a:solidFill>
                  <a:srgbClr val="0083CA"/>
                </a:solidFill>
              </a:rPr>
              <a:t>разработке интеллектуальных продуктов </a:t>
            </a:r>
            <a:r>
              <a:rPr lang="ru-RU" sz="1800" dirty="0">
                <a:solidFill>
                  <a:srgbClr val="464646"/>
                </a:solidFill>
              </a:rPr>
              <a:t>(например, стандартов, концепций, рекомендаций и т.п.).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60432" y="1"/>
            <a:ext cx="683568" cy="332656"/>
          </a:xfrm>
        </p:spPr>
        <p:txBody>
          <a:bodyPr/>
          <a:lstStyle/>
          <a:p>
            <a:pPr algn="r"/>
            <a:fld id="{B19B0651-EE4F-4900-A07F-96A6BFA9D0F0}" type="slidenum">
              <a:rPr lang="ru-RU" smtClean="0"/>
              <a:pPr algn="r"/>
              <a:t>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Social Business Group, рабочее предложение, версия от 23.02.2013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651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1162</TotalTime>
  <Words>1838</Words>
  <Application>Microsoft Office PowerPoint</Application>
  <PresentationFormat>Экран (4:3)</PresentationFormat>
  <Paragraphs>141</Paragraphs>
  <Slides>17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Ясность</vt:lpstr>
      <vt:lpstr>Проект «Деятельное сообщество «Содружество экопоселений»</vt:lpstr>
      <vt:lpstr>Исходные положения</vt:lpstr>
      <vt:lpstr>Основная миссия проекта (1)</vt:lpstr>
      <vt:lpstr>Основная миссия проекта (2)</vt:lpstr>
      <vt:lpstr>Проект «Деятельное сообщество «Содружество экопоселений»</vt:lpstr>
      <vt:lpstr>Деятельное сообщество: определение</vt:lpstr>
      <vt:lpstr>Проект «Деятельное сообщество «Содружество экопоселений»</vt:lpstr>
      <vt:lpstr>Участники проекта</vt:lpstr>
      <vt:lpstr>Возможные первоочередные задачи</vt:lpstr>
      <vt:lpstr>Некоторые принципы работы</vt:lpstr>
      <vt:lpstr>Некоторые принципы работы</vt:lpstr>
      <vt:lpstr>Некоторые принципы работы</vt:lpstr>
      <vt:lpstr>Механизм формирования сообщества</vt:lpstr>
      <vt:lpstr>Основные этапы работы: 1</vt:lpstr>
      <vt:lpstr>Основные этапы работы: 2</vt:lpstr>
      <vt:lpstr>Основные этапы работы: 3</vt:lpstr>
      <vt:lpstr>Social Business Group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IVZ</dc:creator>
  <cp:lastModifiedBy>IVZ</cp:lastModifiedBy>
  <cp:revision>93</cp:revision>
  <dcterms:modified xsi:type="dcterms:W3CDTF">2013-08-17T11:27:07Z</dcterms:modified>
</cp:coreProperties>
</file>