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51"/>
  </p:notesMasterIdLst>
  <p:sldIdLst>
    <p:sldId id="314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265" r:id="rId22"/>
    <p:sldId id="279" r:id="rId23"/>
    <p:sldId id="273" r:id="rId24"/>
    <p:sldId id="303" r:id="rId25"/>
    <p:sldId id="280" r:id="rId26"/>
    <p:sldId id="304" r:id="rId27"/>
    <p:sldId id="281" r:id="rId28"/>
    <p:sldId id="285" r:id="rId29"/>
    <p:sldId id="286" r:id="rId30"/>
    <p:sldId id="284" r:id="rId31"/>
    <p:sldId id="282" r:id="rId32"/>
    <p:sldId id="287" r:id="rId33"/>
    <p:sldId id="288" r:id="rId34"/>
    <p:sldId id="297" r:id="rId35"/>
    <p:sldId id="298" r:id="rId36"/>
    <p:sldId id="294" r:id="rId37"/>
    <p:sldId id="295" r:id="rId38"/>
    <p:sldId id="296" r:id="rId39"/>
    <p:sldId id="290" r:id="rId40"/>
    <p:sldId id="291" r:id="rId41"/>
    <p:sldId id="292" r:id="rId42"/>
    <p:sldId id="277" r:id="rId43"/>
    <p:sldId id="312" r:id="rId44"/>
    <p:sldId id="313" r:id="rId45"/>
    <p:sldId id="275" r:id="rId46"/>
    <p:sldId id="276" r:id="rId47"/>
    <p:sldId id="334" r:id="rId48"/>
    <p:sldId id="335" r:id="rId49"/>
    <p:sldId id="258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AAAD"/>
    <a:srgbClr val="464646"/>
    <a:srgbClr val="EC008C"/>
    <a:srgbClr val="0083CA"/>
    <a:srgbClr val="AB4A9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32" autoAdjust="0"/>
    <p:restoredTop sz="89988" autoAdjust="0"/>
  </p:normalViewPr>
  <p:slideViewPr>
    <p:cSldViewPr>
      <p:cViewPr varScale="1">
        <p:scale>
          <a:sx n="67" d="100"/>
          <a:sy n="67" d="100"/>
        </p:scale>
        <p:origin x="-1476" y="-90"/>
      </p:cViewPr>
      <p:guideLst>
        <p:guide orient="horz" pos="572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0D564B-3150-43F2-8B10-E958B3FB5371}" type="doc">
      <dgm:prSet loTypeId="urn:microsoft.com/office/officeart/2005/8/layout/venn1" loCatId="relationship" qsTypeId="urn:microsoft.com/office/officeart/2005/8/quickstyle/simple4" qsCatId="simple" csTypeId="urn:microsoft.com/office/officeart/2005/8/colors/colorful1#1" csCatId="colorful" phldr="1"/>
      <dgm:spPr/>
    </dgm:pt>
    <dgm:pt modelId="{2494F28C-7995-48EA-8C8F-D008B4F613C1}">
      <dgm:prSet phldrT="[Текст]" custT="1"/>
      <dgm:spPr/>
      <dgm:t>
        <a:bodyPr/>
        <a:lstStyle/>
        <a:p>
          <a:pPr algn="ctr"/>
          <a:r>
            <a:rPr lang="ru-RU" sz="2400" dirty="0" smtClean="0"/>
            <a:t>Сообщество</a:t>
          </a:r>
          <a:endParaRPr lang="ru-RU" sz="2400" dirty="0"/>
        </a:p>
      </dgm:t>
    </dgm:pt>
    <dgm:pt modelId="{F7965F14-38A9-490F-B066-2C055C9C4F34}" type="parTrans" cxnId="{B479BDFB-E61F-47B6-8C2E-CDD2F3A144B3}">
      <dgm:prSet/>
      <dgm:spPr/>
      <dgm:t>
        <a:bodyPr/>
        <a:lstStyle/>
        <a:p>
          <a:endParaRPr lang="ru-RU"/>
        </a:p>
      </dgm:t>
    </dgm:pt>
    <dgm:pt modelId="{AC71CFB9-B7D8-403F-A638-E7A383F2249F}" type="sibTrans" cxnId="{B479BDFB-E61F-47B6-8C2E-CDD2F3A144B3}">
      <dgm:prSet/>
      <dgm:spPr/>
      <dgm:t>
        <a:bodyPr/>
        <a:lstStyle/>
        <a:p>
          <a:endParaRPr lang="ru-RU"/>
        </a:p>
      </dgm:t>
    </dgm:pt>
    <dgm:pt modelId="{DA169380-4939-48C2-A4CE-E601A9118F44}">
      <dgm:prSet phldrT="[Текст]" custT="1"/>
      <dgm:spPr/>
      <dgm:t>
        <a:bodyPr/>
        <a:lstStyle/>
        <a:p>
          <a:r>
            <a:rPr lang="ru-RU" sz="2400" dirty="0" smtClean="0"/>
            <a:t>Цель</a:t>
          </a:r>
          <a:endParaRPr lang="ru-RU" sz="2400" dirty="0"/>
        </a:p>
      </dgm:t>
    </dgm:pt>
    <dgm:pt modelId="{C4976923-300E-42C9-97D0-E4964847AAC7}" type="parTrans" cxnId="{151A1403-C85D-4B4A-B77A-FB9EBF2C9959}">
      <dgm:prSet/>
      <dgm:spPr/>
      <dgm:t>
        <a:bodyPr/>
        <a:lstStyle/>
        <a:p>
          <a:endParaRPr lang="ru-RU"/>
        </a:p>
      </dgm:t>
    </dgm:pt>
    <dgm:pt modelId="{7EBFAC32-E0FF-45BA-A225-68ECE0F28EB2}" type="sibTrans" cxnId="{151A1403-C85D-4B4A-B77A-FB9EBF2C9959}">
      <dgm:prSet/>
      <dgm:spPr/>
      <dgm:t>
        <a:bodyPr/>
        <a:lstStyle/>
        <a:p>
          <a:endParaRPr lang="ru-RU"/>
        </a:p>
      </dgm:t>
    </dgm:pt>
    <dgm:pt modelId="{628ADE56-09F3-4425-82E2-BA3186E660B4}">
      <dgm:prSet phldrT="[Текст]" custT="1"/>
      <dgm:spPr/>
      <dgm:t>
        <a:bodyPr/>
        <a:lstStyle/>
        <a:p>
          <a:r>
            <a:rPr lang="ru-RU" sz="2000" dirty="0" smtClean="0"/>
            <a:t>Социальные медиа</a:t>
          </a:r>
          <a:endParaRPr lang="ru-RU" sz="2000" dirty="0"/>
        </a:p>
      </dgm:t>
    </dgm:pt>
    <dgm:pt modelId="{DF00923B-9D3D-476B-8A84-CA01629C94A8}" type="parTrans" cxnId="{7D9AFDDC-AB4C-411A-8586-F2F855F53287}">
      <dgm:prSet/>
      <dgm:spPr/>
      <dgm:t>
        <a:bodyPr/>
        <a:lstStyle/>
        <a:p>
          <a:endParaRPr lang="ru-RU"/>
        </a:p>
      </dgm:t>
    </dgm:pt>
    <dgm:pt modelId="{3F7EA40E-F4F6-47F8-BE03-90D2DB743981}" type="sibTrans" cxnId="{7D9AFDDC-AB4C-411A-8586-F2F855F53287}">
      <dgm:prSet/>
      <dgm:spPr/>
      <dgm:t>
        <a:bodyPr/>
        <a:lstStyle/>
        <a:p>
          <a:endParaRPr lang="ru-RU"/>
        </a:p>
      </dgm:t>
    </dgm:pt>
    <dgm:pt modelId="{22C5FC7F-6E6E-40CF-BB6B-7B2434C9BBD7}" type="pres">
      <dgm:prSet presAssocID="{680D564B-3150-43F2-8B10-E958B3FB5371}" presName="compositeShape" presStyleCnt="0">
        <dgm:presLayoutVars>
          <dgm:chMax val="7"/>
          <dgm:dir/>
          <dgm:resizeHandles val="exact"/>
        </dgm:presLayoutVars>
      </dgm:prSet>
      <dgm:spPr/>
    </dgm:pt>
    <dgm:pt modelId="{AF7BC5B7-231F-49B6-84E6-15F18F1FEEBB}" type="pres">
      <dgm:prSet presAssocID="{2494F28C-7995-48EA-8C8F-D008B4F613C1}" presName="circ1" presStyleLbl="vennNode1" presStyleIdx="0" presStyleCnt="3" custScaleX="101779" custScaleY="100062" custLinFactNeighborX="171" custLinFactNeighborY="545"/>
      <dgm:spPr/>
      <dgm:t>
        <a:bodyPr/>
        <a:lstStyle/>
        <a:p>
          <a:endParaRPr lang="ru-RU"/>
        </a:p>
      </dgm:t>
    </dgm:pt>
    <dgm:pt modelId="{3CBFBCFA-9206-4722-9959-1989F0B726A9}" type="pres">
      <dgm:prSet presAssocID="{2494F28C-7995-48EA-8C8F-D008B4F613C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9F5A5-E34D-4C34-A91C-176A3DED2F07}" type="pres">
      <dgm:prSet presAssocID="{DA169380-4939-48C2-A4CE-E601A9118F44}" presName="circ2" presStyleLbl="vennNode1" presStyleIdx="1" presStyleCnt="3" custScaleX="94760" custScaleY="97720" custLinFactNeighborX="-7271" custLinFactNeighborY="-12126"/>
      <dgm:spPr/>
      <dgm:t>
        <a:bodyPr/>
        <a:lstStyle/>
        <a:p>
          <a:endParaRPr lang="ru-RU"/>
        </a:p>
      </dgm:t>
    </dgm:pt>
    <dgm:pt modelId="{56B0A237-779E-4D46-B5A6-35BDB08E30ED}" type="pres">
      <dgm:prSet presAssocID="{DA169380-4939-48C2-A4CE-E601A9118F4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1F4F7-B0B0-468E-B37D-06B643C18007}" type="pres">
      <dgm:prSet presAssocID="{628ADE56-09F3-4425-82E2-BA3186E660B4}" presName="circ3" presStyleLbl="vennNode1" presStyleIdx="2" presStyleCnt="3" custScaleX="99814" custScaleY="100111" custLinFactNeighborX="10321" custLinFactNeighborY="-12126"/>
      <dgm:spPr/>
      <dgm:t>
        <a:bodyPr/>
        <a:lstStyle/>
        <a:p>
          <a:endParaRPr lang="ru-RU"/>
        </a:p>
      </dgm:t>
    </dgm:pt>
    <dgm:pt modelId="{BC6B6E49-5E8B-4D06-9C56-83F133ECAFB1}" type="pres">
      <dgm:prSet presAssocID="{628ADE56-09F3-4425-82E2-BA3186E660B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90896B-0E31-4DFB-9F31-185114791183}" type="presOf" srcId="{628ADE56-09F3-4425-82E2-BA3186E660B4}" destId="{BC6B6E49-5E8B-4D06-9C56-83F133ECAFB1}" srcOrd="1" destOrd="0" presId="urn:microsoft.com/office/officeart/2005/8/layout/venn1"/>
    <dgm:cxn modelId="{B479BDFB-E61F-47B6-8C2E-CDD2F3A144B3}" srcId="{680D564B-3150-43F2-8B10-E958B3FB5371}" destId="{2494F28C-7995-48EA-8C8F-D008B4F613C1}" srcOrd="0" destOrd="0" parTransId="{F7965F14-38A9-490F-B066-2C055C9C4F34}" sibTransId="{AC71CFB9-B7D8-403F-A638-E7A383F2249F}"/>
    <dgm:cxn modelId="{938B703D-84F9-42F0-BF70-1DD7EA6D8E10}" type="presOf" srcId="{DA169380-4939-48C2-A4CE-E601A9118F44}" destId="{4B59F5A5-E34D-4C34-A91C-176A3DED2F07}" srcOrd="0" destOrd="0" presId="urn:microsoft.com/office/officeart/2005/8/layout/venn1"/>
    <dgm:cxn modelId="{C697836B-7B77-403A-A01C-0024226B7795}" type="presOf" srcId="{2494F28C-7995-48EA-8C8F-D008B4F613C1}" destId="{3CBFBCFA-9206-4722-9959-1989F0B726A9}" srcOrd="1" destOrd="0" presId="urn:microsoft.com/office/officeart/2005/8/layout/venn1"/>
    <dgm:cxn modelId="{89BA6762-BD48-4F1D-B2B7-64C405C4FA8B}" type="presOf" srcId="{DA169380-4939-48C2-A4CE-E601A9118F44}" destId="{56B0A237-779E-4D46-B5A6-35BDB08E30ED}" srcOrd="1" destOrd="0" presId="urn:microsoft.com/office/officeart/2005/8/layout/venn1"/>
    <dgm:cxn modelId="{A8633FA4-5D3D-4A86-BD0C-13932C46771E}" type="presOf" srcId="{628ADE56-09F3-4425-82E2-BA3186E660B4}" destId="{8EE1F4F7-B0B0-468E-B37D-06B643C18007}" srcOrd="0" destOrd="0" presId="urn:microsoft.com/office/officeart/2005/8/layout/venn1"/>
    <dgm:cxn modelId="{120AC49B-44BB-43B6-9A54-46351D7184EA}" type="presOf" srcId="{2494F28C-7995-48EA-8C8F-D008B4F613C1}" destId="{AF7BC5B7-231F-49B6-84E6-15F18F1FEEBB}" srcOrd="0" destOrd="0" presId="urn:microsoft.com/office/officeart/2005/8/layout/venn1"/>
    <dgm:cxn modelId="{151A1403-C85D-4B4A-B77A-FB9EBF2C9959}" srcId="{680D564B-3150-43F2-8B10-E958B3FB5371}" destId="{DA169380-4939-48C2-A4CE-E601A9118F44}" srcOrd="1" destOrd="0" parTransId="{C4976923-300E-42C9-97D0-E4964847AAC7}" sibTransId="{7EBFAC32-E0FF-45BA-A225-68ECE0F28EB2}"/>
    <dgm:cxn modelId="{7D9AFDDC-AB4C-411A-8586-F2F855F53287}" srcId="{680D564B-3150-43F2-8B10-E958B3FB5371}" destId="{628ADE56-09F3-4425-82E2-BA3186E660B4}" srcOrd="2" destOrd="0" parTransId="{DF00923B-9D3D-476B-8A84-CA01629C94A8}" sibTransId="{3F7EA40E-F4F6-47F8-BE03-90D2DB743981}"/>
    <dgm:cxn modelId="{827E8AC8-8C59-4741-B6C5-86AA56B89CA5}" type="presOf" srcId="{680D564B-3150-43F2-8B10-E958B3FB5371}" destId="{22C5FC7F-6E6E-40CF-BB6B-7B2434C9BBD7}" srcOrd="0" destOrd="0" presId="urn:microsoft.com/office/officeart/2005/8/layout/venn1"/>
    <dgm:cxn modelId="{790673B6-8D6D-4231-BDFC-6DAC67ABF8E4}" type="presParOf" srcId="{22C5FC7F-6E6E-40CF-BB6B-7B2434C9BBD7}" destId="{AF7BC5B7-231F-49B6-84E6-15F18F1FEEBB}" srcOrd="0" destOrd="0" presId="urn:microsoft.com/office/officeart/2005/8/layout/venn1"/>
    <dgm:cxn modelId="{DEF33B18-58D5-450C-B6C8-6649DCF1E31C}" type="presParOf" srcId="{22C5FC7F-6E6E-40CF-BB6B-7B2434C9BBD7}" destId="{3CBFBCFA-9206-4722-9959-1989F0B726A9}" srcOrd="1" destOrd="0" presId="urn:microsoft.com/office/officeart/2005/8/layout/venn1"/>
    <dgm:cxn modelId="{F9E5C862-DE6B-4AC1-A95A-1D2628DAE48F}" type="presParOf" srcId="{22C5FC7F-6E6E-40CF-BB6B-7B2434C9BBD7}" destId="{4B59F5A5-E34D-4C34-A91C-176A3DED2F07}" srcOrd="2" destOrd="0" presId="urn:microsoft.com/office/officeart/2005/8/layout/venn1"/>
    <dgm:cxn modelId="{FEE2A357-1619-41D2-B721-221A517D66F6}" type="presParOf" srcId="{22C5FC7F-6E6E-40CF-BB6B-7B2434C9BBD7}" destId="{56B0A237-779E-4D46-B5A6-35BDB08E30ED}" srcOrd="3" destOrd="0" presId="urn:microsoft.com/office/officeart/2005/8/layout/venn1"/>
    <dgm:cxn modelId="{238CE9AB-7053-403E-962F-3E9539BA61BF}" type="presParOf" srcId="{22C5FC7F-6E6E-40CF-BB6B-7B2434C9BBD7}" destId="{8EE1F4F7-B0B0-468E-B37D-06B643C18007}" srcOrd="4" destOrd="0" presId="urn:microsoft.com/office/officeart/2005/8/layout/venn1"/>
    <dgm:cxn modelId="{CD8461E3-ACF3-49BF-B466-BC5A023A5B81}" type="presParOf" srcId="{22C5FC7F-6E6E-40CF-BB6B-7B2434C9BBD7}" destId="{BC6B6E49-5E8B-4D06-9C56-83F133ECAFB1}" srcOrd="5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0D564B-3150-43F2-8B10-E958B3FB5371}" type="doc">
      <dgm:prSet loTypeId="urn:microsoft.com/office/officeart/2005/8/layout/venn1" loCatId="relationship" qsTypeId="urn:microsoft.com/office/officeart/2005/8/quickstyle/simple4" qsCatId="simple" csTypeId="urn:microsoft.com/office/officeart/2005/8/colors/colorful1#1" csCatId="colorful" phldr="1"/>
      <dgm:spPr/>
    </dgm:pt>
    <dgm:pt modelId="{2494F28C-7995-48EA-8C8F-D008B4F613C1}">
      <dgm:prSet phldrT="[Текст]" custT="1"/>
      <dgm:spPr/>
      <dgm:t>
        <a:bodyPr/>
        <a:lstStyle/>
        <a:p>
          <a:pPr algn="ctr"/>
          <a:r>
            <a:rPr lang="ru-RU" sz="2800" dirty="0" smtClean="0"/>
            <a:t>Сообщество</a:t>
          </a:r>
          <a:endParaRPr lang="ru-RU" sz="2800" dirty="0"/>
        </a:p>
      </dgm:t>
    </dgm:pt>
    <dgm:pt modelId="{F7965F14-38A9-490F-B066-2C055C9C4F34}" type="parTrans" cxnId="{B479BDFB-E61F-47B6-8C2E-CDD2F3A144B3}">
      <dgm:prSet/>
      <dgm:spPr/>
      <dgm:t>
        <a:bodyPr/>
        <a:lstStyle/>
        <a:p>
          <a:endParaRPr lang="ru-RU"/>
        </a:p>
      </dgm:t>
    </dgm:pt>
    <dgm:pt modelId="{AC71CFB9-B7D8-403F-A638-E7A383F2249F}" type="sibTrans" cxnId="{B479BDFB-E61F-47B6-8C2E-CDD2F3A144B3}">
      <dgm:prSet/>
      <dgm:spPr/>
      <dgm:t>
        <a:bodyPr/>
        <a:lstStyle/>
        <a:p>
          <a:endParaRPr lang="ru-RU"/>
        </a:p>
      </dgm:t>
    </dgm:pt>
    <dgm:pt modelId="{DA169380-4939-48C2-A4CE-E601A9118F44}">
      <dgm:prSet phldrT="[Текст]" custT="1"/>
      <dgm:spPr/>
      <dgm:t>
        <a:bodyPr/>
        <a:lstStyle/>
        <a:p>
          <a:endParaRPr lang="ru-RU" sz="2400" dirty="0"/>
        </a:p>
      </dgm:t>
    </dgm:pt>
    <dgm:pt modelId="{C4976923-300E-42C9-97D0-E4964847AAC7}" type="parTrans" cxnId="{151A1403-C85D-4B4A-B77A-FB9EBF2C9959}">
      <dgm:prSet/>
      <dgm:spPr/>
      <dgm:t>
        <a:bodyPr/>
        <a:lstStyle/>
        <a:p>
          <a:endParaRPr lang="ru-RU"/>
        </a:p>
      </dgm:t>
    </dgm:pt>
    <dgm:pt modelId="{7EBFAC32-E0FF-45BA-A225-68ECE0F28EB2}" type="sibTrans" cxnId="{151A1403-C85D-4B4A-B77A-FB9EBF2C9959}">
      <dgm:prSet/>
      <dgm:spPr/>
      <dgm:t>
        <a:bodyPr/>
        <a:lstStyle/>
        <a:p>
          <a:endParaRPr lang="ru-RU"/>
        </a:p>
      </dgm:t>
    </dgm:pt>
    <dgm:pt modelId="{628ADE56-09F3-4425-82E2-BA3186E660B4}">
      <dgm:prSet phldrT="[Текст]" custT="1"/>
      <dgm:spPr/>
      <dgm:t>
        <a:bodyPr/>
        <a:lstStyle/>
        <a:p>
          <a:r>
            <a:rPr lang="ru-RU" sz="2400" dirty="0" smtClean="0"/>
            <a:t>Социальные медиа</a:t>
          </a:r>
          <a:endParaRPr lang="ru-RU" sz="2400" dirty="0"/>
        </a:p>
      </dgm:t>
    </dgm:pt>
    <dgm:pt modelId="{DF00923B-9D3D-476B-8A84-CA01629C94A8}" type="parTrans" cxnId="{7D9AFDDC-AB4C-411A-8586-F2F855F53287}">
      <dgm:prSet/>
      <dgm:spPr/>
      <dgm:t>
        <a:bodyPr/>
        <a:lstStyle/>
        <a:p>
          <a:endParaRPr lang="ru-RU"/>
        </a:p>
      </dgm:t>
    </dgm:pt>
    <dgm:pt modelId="{3F7EA40E-F4F6-47F8-BE03-90D2DB743981}" type="sibTrans" cxnId="{7D9AFDDC-AB4C-411A-8586-F2F855F53287}">
      <dgm:prSet/>
      <dgm:spPr/>
      <dgm:t>
        <a:bodyPr/>
        <a:lstStyle/>
        <a:p>
          <a:endParaRPr lang="ru-RU"/>
        </a:p>
      </dgm:t>
    </dgm:pt>
    <dgm:pt modelId="{24CE567F-48E5-4C36-A9CC-FBF93B219FAE}">
      <dgm:prSet phldrT="[Текст]" custT="1"/>
      <dgm:spPr/>
      <dgm:t>
        <a:bodyPr/>
        <a:lstStyle/>
        <a:p>
          <a:r>
            <a:rPr lang="ru-RU" sz="2400" dirty="0" smtClean="0"/>
            <a:t>Цель</a:t>
          </a:r>
          <a:endParaRPr lang="ru-RU" sz="2400" dirty="0"/>
        </a:p>
      </dgm:t>
    </dgm:pt>
    <dgm:pt modelId="{AF14BAC1-3938-4FFD-867C-EF62A536EC7D}" type="parTrans" cxnId="{6CA66304-07B7-47EA-B9EF-C65DDCF4E6CB}">
      <dgm:prSet/>
      <dgm:spPr/>
      <dgm:t>
        <a:bodyPr/>
        <a:lstStyle/>
        <a:p>
          <a:endParaRPr lang="ru-RU"/>
        </a:p>
      </dgm:t>
    </dgm:pt>
    <dgm:pt modelId="{38902EAB-A9C1-4F5B-AD3A-7290B9991F99}" type="sibTrans" cxnId="{6CA66304-07B7-47EA-B9EF-C65DDCF4E6CB}">
      <dgm:prSet/>
      <dgm:spPr/>
      <dgm:t>
        <a:bodyPr/>
        <a:lstStyle/>
        <a:p>
          <a:endParaRPr lang="ru-RU"/>
        </a:p>
      </dgm:t>
    </dgm:pt>
    <dgm:pt modelId="{22C5FC7F-6E6E-40CF-BB6B-7B2434C9BBD7}" type="pres">
      <dgm:prSet presAssocID="{680D564B-3150-43F2-8B10-E958B3FB5371}" presName="compositeShape" presStyleCnt="0">
        <dgm:presLayoutVars>
          <dgm:chMax val="7"/>
          <dgm:dir/>
          <dgm:resizeHandles val="exact"/>
        </dgm:presLayoutVars>
      </dgm:prSet>
      <dgm:spPr/>
    </dgm:pt>
    <dgm:pt modelId="{AF7BC5B7-231F-49B6-84E6-15F18F1FEEBB}" type="pres">
      <dgm:prSet presAssocID="{2494F28C-7995-48EA-8C8F-D008B4F613C1}" presName="circ1" presStyleLbl="vennNode1" presStyleIdx="0" presStyleCnt="4" custScaleX="101779" custScaleY="100062" custLinFactNeighborX="171" custLinFactNeighborY="545"/>
      <dgm:spPr/>
      <dgm:t>
        <a:bodyPr/>
        <a:lstStyle/>
        <a:p>
          <a:endParaRPr lang="ru-RU"/>
        </a:p>
      </dgm:t>
    </dgm:pt>
    <dgm:pt modelId="{3CBFBCFA-9206-4722-9959-1989F0B726A9}" type="pres">
      <dgm:prSet presAssocID="{2494F28C-7995-48EA-8C8F-D008B4F613C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9F5A5-E34D-4C34-A91C-176A3DED2F07}" type="pres">
      <dgm:prSet presAssocID="{DA169380-4939-48C2-A4CE-E601A9118F44}" presName="circ2" presStyleLbl="vennNode1" presStyleIdx="1" presStyleCnt="4" custScaleX="94760" custScaleY="97720" custLinFactNeighborX="-7271" custLinFactNeighborY="-12126"/>
      <dgm:spPr/>
      <dgm:t>
        <a:bodyPr/>
        <a:lstStyle/>
        <a:p>
          <a:endParaRPr lang="ru-RU"/>
        </a:p>
      </dgm:t>
    </dgm:pt>
    <dgm:pt modelId="{56B0A237-779E-4D46-B5A6-35BDB08E30ED}" type="pres">
      <dgm:prSet presAssocID="{DA169380-4939-48C2-A4CE-E601A9118F4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1F4F7-B0B0-468E-B37D-06B643C18007}" type="pres">
      <dgm:prSet presAssocID="{628ADE56-09F3-4425-82E2-BA3186E660B4}" presName="circ3" presStyleLbl="vennNode1" presStyleIdx="2" presStyleCnt="4" custScaleX="99814" custScaleY="100111" custLinFactNeighborX="-3137" custLinFactNeighborY="-12036"/>
      <dgm:spPr/>
      <dgm:t>
        <a:bodyPr/>
        <a:lstStyle/>
        <a:p>
          <a:endParaRPr lang="ru-RU"/>
        </a:p>
      </dgm:t>
    </dgm:pt>
    <dgm:pt modelId="{BC6B6E49-5E8B-4D06-9C56-83F133ECAFB1}" type="pres">
      <dgm:prSet presAssocID="{628ADE56-09F3-4425-82E2-BA3186E660B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8A975-D81A-44E4-AFD6-9DA33DF27601}" type="pres">
      <dgm:prSet presAssocID="{24CE567F-48E5-4C36-A9CC-FBF93B219FAE}" presName="circ4" presStyleLbl="vennNode1" presStyleIdx="3" presStyleCnt="4" custScaleX="99814" custScaleY="100111" custLinFactNeighborX="-3137" custLinFactNeighborY="-12036"/>
      <dgm:spPr/>
      <dgm:t>
        <a:bodyPr/>
        <a:lstStyle/>
        <a:p>
          <a:endParaRPr lang="ru-RU"/>
        </a:p>
      </dgm:t>
    </dgm:pt>
    <dgm:pt modelId="{F2FFFE47-F6B6-4EFE-B40F-2486E8D901EB}" type="pres">
      <dgm:prSet presAssocID="{24CE567F-48E5-4C36-A9CC-FBF93B219FA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D09FD6-8B66-4D10-A289-340F98927AD0}" type="presOf" srcId="{24CE567F-48E5-4C36-A9CC-FBF93B219FAE}" destId="{0588A975-D81A-44E4-AFD6-9DA33DF27601}" srcOrd="0" destOrd="0" presId="urn:microsoft.com/office/officeart/2005/8/layout/venn1"/>
    <dgm:cxn modelId="{B479BDFB-E61F-47B6-8C2E-CDD2F3A144B3}" srcId="{680D564B-3150-43F2-8B10-E958B3FB5371}" destId="{2494F28C-7995-48EA-8C8F-D008B4F613C1}" srcOrd="0" destOrd="0" parTransId="{F7965F14-38A9-490F-B066-2C055C9C4F34}" sibTransId="{AC71CFB9-B7D8-403F-A638-E7A383F2249F}"/>
    <dgm:cxn modelId="{8ECF3902-3DD9-405B-A747-EA16A0B3B10E}" type="presOf" srcId="{2494F28C-7995-48EA-8C8F-D008B4F613C1}" destId="{AF7BC5B7-231F-49B6-84E6-15F18F1FEEBB}" srcOrd="0" destOrd="0" presId="urn:microsoft.com/office/officeart/2005/8/layout/venn1"/>
    <dgm:cxn modelId="{BAEDB2FD-FFD1-467E-89BD-B444049B95E0}" type="presOf" srcId="{628ADE56-09F3-4425-82E2-BA3186E660B4}" destId="{BC6B6E49-5E8B-4D06-9C56-83F133ECAFB1}" srcOrd="1" destOrd="0" presId="urn:microsoft.com/office/officeart/2005/8/layout/venn1"/>
    <dgm:cxn modelId="{842E82C2-C9C2-4A1E-A5AD-CD33CF382C9D}" type="presOf" srcId="{2494F28C-7995-48EA-8C8F-D008B4F613C1}" destId="{3CBFBCFA-9206-4722-9959-1989F0B726A9}" srcOrd="1" destOrd="0" presId="urn:microsoft.com/office/officeart/2005/8/layout/venn1"/>
    <dgm:cxn modelId="{971A113E-C1FA-4C7E-9102-931EBBCFCF87}" type="presOf" srcId="{DA169380-4939-48C2-A4CE-E601A9118F44}" destId="{4B59F5A5-E34D-4C34-A91C-176A3DED2F07}" srcOrd="0" destOrd="0" presId="urn:microsoft.com/office/officeart/2005/8/layout/venn1"/>
    <dgm:cxn modelId="{9191A24C-7E4D-44B3-B4EC-763013B40C14}" type="presOf" srcId="{24CE567F-48E5-4C36-A9CC-FBF93B219FAE}" destId="{F2FFFE47-F6B6-4EFE-B40F-2486E8D901EB}" srcOrd="1" destOrd="0" presId="urn:microsoft.com/office/officeart/2005/8/layout/venn1"/>
    <dgm:cxn modelId="{151A1403-C85D-4B4A-B77A-FB9EBF2C9959}" srcId="{680D564B-3150-43F2-8B10-E958B3FB5371}" destId="{DA169380-4939-48C2-A4CE-E601A9118F44}" srcOrd="1" destOrd="0" parTransId="{C4976923-300E-42C9-97D0-E4964847AAC7}" sibTransId="{7EBFAC32-E0FF-45BA-A225-68ECE0F28EB2}"/>
    <dgm:cxn modelId="{7D9AFDDC-AB4C-411A-8586-F2F855F53287}" srcId="{680D564B-3150-43F2-8B10-E958B3FB5371}" destId="{628ADE56-09F3-4425-82E2-BA3186E660B4}" srcOrd="2" destOrd="0" parTransId="{DF00923B-9D3D-476B-8A84-CA01629C94A8}" sibTransId="{3F7EA40E-F4F6-47F8-BE03-90D2DB743981}"/>
    <dgm:cxn modelId="{300E1674-4DBF-4143-897E-3C986F2B7BA9}" type="presOf" srcId="{DA169380-4939-48C2-A4CE-E601A9118F44}" destId="{56B0A237-779E-4D46-B5A6-35BDB08E30ED}" srcOrd="1" destOrd="0" presId="urn:microsoft.com/office/officeart/2005/8/layout/venn1"/>
    <dgm:cxn modelId="{6CA66304-07B7-47EA-B9EF-C65DDCF4E6CB}" srcId="{680D564B-3150-43F2-8B10-E958B3FB5371}" destId="{24CE567F-48E5-4C36-A9CC-FBF93B219FAE}" srcOrd="3" destOrd="0" parTransId="{AF14BAC1-3938-4FFD-867C-EF62A536EC7D}" sibTransId="{38902EAB-A9C1-4F5B-AD3A-7290B9991F99}"/>
    <dgm:cxn modelId="{533E5826-7A5B-4677-ACCD-A82EC26B5A93}" type="presOf" srcId="{680D564B-3150-43F2-8B10-E958B3FB5371}" destId="{22C5FC7F-6E6E-40CF-BB6B-7B2434C9BBD7}" srcOrd="0" destOrd="0" presId="urn:microsoft.com/office/officeart/2005/8/layout/venn1"/>
    <dgm:cxn modelId="{456F3385-7EC8-4DBE-A03B-D0956B6043CF}" type="presOf" srcId="{628ADE56-09F3-4425-82E2-BA3186E660B4}" destId="{8EE1F4F7-B0B0-468E-B37D-06B643C18007}" srcOrd="0" destOrd="0" presId="urn:microsoft.com/office/officeart/2005/8/layout/venn1"/>
    <dgm:cxn modelId="{7D041CBF-70DD-4158-968B-4A99537DDA07}" type="presParOf" srcId="{22C5FC7F-6E6E-40CF-BB6B-7B2434C9BBD7}" destId="{AF7BC5B7-231F-49B6-84E6-15F18F1FEEBB}" srcOrd="0" destOrd="0" presId="urn:microsoft.com/office/officeart/2005/8/layout/venn1"/>
    <dgm:cxn modelId="{FFA6FA36-7D21-40A3-B1D5-B3EB7A5A4CEB}" type="presParOf" srcId="{22C5FC7F-6E6E-40CF-BB6B-7B2434C9BBD7}" destId="{3CBFBCFA-9206-4722-9959-1989F0B726A9}" srcOrd="1" destOrd="0" presId="urn:microsoft.com/office/officeart/2005/8/layout/venn1"/>
    <dgm:cxn modelId="{E3A148AF-E8AE-489B-852F-B86DE43A8FF4}" type="presParOf" srcId="{22C5FC7F-6E6E-40CF-BB6B-7B2434C9BBD7}" destId="{4B59F5A5-E34D-4C34-A91C-176A3DED2F07}" srcOrd="2" destOrd="0" presId="urn:microsoft.com/office/officeart/2005/8/layout/venn1"/>
    <dgm:cxn modelId="{DB24335F-C430-4AA6-AE98-0FECB1A69EDB}" type="presParOf" srcId="{22C5FC7F-6E6E-40CF-BB6B-7B2434C9BBD7}" destId="{56B0A237-779E-4D46-B5A6-35BDB08E30ED}" srcOrd="3" destOrd="0" presId="urn:microsoft.com/office/officeart/2005/8/layout/venn1"/>
    <dgm:cxn modelId="{FFCDD425-476C-47AA-AAD0-8BAE440B4005}" type="presParOf" srcId="{22C5FC7F-6E6E-40CF-BB6B-7B2434C9BBD7}" destId="{8EE1F4F7-B0B0-468E-B37D-06B643C18007}" srcOrd="4" destOrd="0" presId="urn:microsoft.com/office/officeart/2005/8/layout/venn1"/>
    <dgm:cxn modelId="{E3DC3FA8-F56F-46F1-B998-6D010F0B9690}" type="presParOf" srcId="{22C5FC7F-6E6E-40CF-BB6B-7B2434C9BBD7}" destId="{BC6B6E49-5E8B-4D06-9C56-83F133ECAFB1}" srcOrd="5" destOrd="0" presId="urn:microsoft.com/office/officeart/2005/8/layout/venn1"/>
    <dgm:cxn modelId="{C5B2A107-F602-467F-8F8F-AE4DE0BB7388}" type="presParOf" srcId="{22C5FC7F-6E6E-40CF-BB6B-7B2434C9BBD7}" destId="{0588A975-D81A-44E4-AFD6-9DA33DF27601}" srcOrd="6" destOrd="0" presId="urn:microsoft.com/office/officeart/2005/8/layout/venn1"/>
    <dgm:cxn modelId="{A4F98292-84B0-48B2-BD9D-50093D82F111}" type="presParOf" srcId="{22C5FC7F-6E6E-40CF-BB6B-7B2434C9BBD7}" destId="{F2FFFE47-F6B6-4EFE-B40F-2486E8D901EB}" srcOrd="7" destOrd="0" presId="urn:microsoft.com/office/officeart/2005/8/layout/ven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0D564B-3150-43F2-8B10-E958B3FB5371}" type="doc">
      <dgm:prSet loTypeId="urn:microsoft.com/office/officeart/2005/8/layout/venn1" loCatId="relationship" qsTypeId="urn:microsoft.com/office/officeart/2005/8/quickstyle/simple4" qsCatId="simple" csTypeId="urn:microsoft.com/office/officeart/2005/8/colors/colorful1#2" csCatId="colorful" phldr="1"/>
      <dgm:spPr/>
    </dgm:pt>
    <dgm:pt modelId="{2494F28C-7995-48EA-8C8F-D008B4F613C1}">
      <dgm:prSet phldrT="[Текст]" custT="1"/>
      <dgm:spPr/>
      <dgm:t>
        <a:bodyPr/>
        <a:lstStyle/>
        <a:p>
          <a:pPr algn="ctr"/>
          <a:r>
            <a:rPr lang="ru-RU" sz="2800" dirty="0" smtClean="0"/>
            <a:t>Социологи</a:t>
          </a:r>
          <a:endParaRPr lang="ru-RU" sz="2800" dirty="0"/>
        </a:p>
      </dgm:t>
    </dgm:pt>
    <dgm:pt modelId="{F7965F14-38A9-490F-B066-2C055C9C4F34}" type="parTrans" cxnId="{B479BDFB-E61F-47B6-8C2E-CDD2F3A144B3}">
      <dgm:prSet/>
      <dgm:spPr/>
      <dgm:t>
        <a:bodyPr/>
        <a:lstStyle/>
        <a:p>
          <a:endParaRPr lang="ru-RU"/>
        </a:p>
      </dgm:t>
    </dgm:pt>
    <dgm:pt modelId="{AC71CFB9-B7D8-403F-A638-E7A383F2249F}" type="sibTrans" cxnId="{B479BDFB-E61F-47B6-8C2E-CDD2F3A144B3}">
      <dgm:prSet/>
      <dgm:spPr/>
      <dgm:t>
        <a:bodyPr/>
        <a:lstStyle/>
        <a:p>
          <a:endParaRPr lang="ru-RU"/>
        </a:p>
      </dgm:t>
    </dgm:pt>
    <dgm:pt modelId="{DA169380-4939-48C2-A4CE-E601A9118F44}">
      <dgm:prSet phldrT="[Текст]" custT="1"/>
      <dgm:spPr/>
      <dgm:t>
        <a:bodyPr/>
        <a:lstStyle/>
        <a:p>
          <a:pPr algn="l"/>
          <a:r>
            <a:rPr lang="en-US" sz="2800" dirty="0" err="1" smtClean="0"/>
            <a:t>Facebook</a:t>
          </a:r>
          <a:endParaRPr lang="ru-RU" sz="2800" dirty="0"/>
        </a:p>
      </dgm:t>
    </dgm:pt>
    <dgm:pt modelId="{C4976923-300E-42C9-97D0-E4964847AAC7}" type="parTrans" cxnId="{151A1403-C85D-4B4A-B77A-FB9EBF2C9959}">
      <dgm:prSet/>
      <dgm:spPr/>
      <dgm:t>
        <a:bodyPr/>
        <a:lstStyle/>
        <a:p>
          <a:endParaRPr lang="ru-RU"/>
        </a:p>
      </dgm:t>
    </dgm:pt>
    <dgm:pt modelId="{7EBFAC32-E0FF-45BA-A225-68ECE0F28EB2}" type="sibTrans" cxnId="{151A1403-C85D-4B4A-B77A-FB9EBF2C9959}">
      <dgm:prSet/>
      <dgm:spPr/>
      <dgm:t>
        <a:bodyPr/>
        <a:lstStyle/>
        <a:p>
          <a:endParaRPr lang="ru-RU"/>
        </a:p>
      </dgm:t>
    </dgm:pt>
    <dgm:pt modelId="{628ADE56-09F3-4425-82E2-BA3186E660B4}">
      <dgm:prSet phldrT="[Текст]" custT="1"/>
      <dgm:spPr/>
      <dgm:t>
        <a:bodyPr/>
        <a:lstStyle/>
        <a:p>
          <a:pPr algn="r"/>
          <a:r>
            <a:rPr lang="ru-RU" sz="2400" dirty="0" smtClean="0"/>
            <a:t>Проведение исследования</a:t>
          </a:r>
          <a:endParaRPr lang="ru-RU" sz="2400" dirty="0"/>
        </a:p>
      </dgm:t>
    </dgm:pt>
    <dgm:pt modelId="{DF00923B-9D3D-476B-8A84-CA01629C94A8}" type="parTrans" cxnId="{7D9AFDDC-AB4C-411A-8586-F2F855F53287}">
      <dgm:prSet/>
      <dgm:spPr/>
      <dgm:t>
        <a:bodyPr/>
        <a:lstStyle/>
        <a:p>
          <a:endParaRPr lang="ru-RU"/>
        </a:p>
      </dgm:t>
    </dgm:pt>
    <dgm:pt modelId="{3F7EA40E-F4F6-47F8-BE03-90D2DB743981}" type="sibTrans" cxnId="{7D9AFDDC-AB4C-411A-8586-F2F855F53287}">
      <dgm:prSet/>
      <dgm:spPr/>
      <dgm:t>
        <a:bodyPr/>
        <a:lstStyle/>
        <a:p>
          <a:endParaRPr lang="ru-RU"/>
        </a:p>
      </dgm:t>
    </dgm:pt>
    <dgm:pt modelId="{22C5FC7F-6E6E-40CF-BB6B-7B2434C9BBD7}" type="pres">
      <dgm:prSet presAssocID="{680D564B-3150-43F2-8B10-E958B3FB5371}" presName="compositeShape" presStyleCnt="0">
        <dgm:presLayoutVars>
          <dgm:chMax val="7"/>
          <dgm:dir/>
          <dgm:resizeHandles val="exact"/>
        </dgm:presLayoutVars>
      </dgm:prSet>
      <dgm:spPr/>
    </dgm:pt>
    <dgm:pt modelId="{AF7BC5B7-231F-49B6-84E6-15F18F1FEEBB}" type="pres">
      <dgm:prSet presAssocID="{2494F28C-7995-48EA-8C8F-D008B4F613C1}" presName="circ1" presStyleLbl="vennNode1" presStyleIdx="0" presStyleCnt="3" custScaleX="97387" custScaleY="97086" custLinFactNeighborX="171" custLinFactNeighborY="545"/>
      <dgm:spPr/>
      <dgm:t>
        <a:bodyPr/>
        <a:lstStyle/>
        <a:p>
          <a:endParaRPr lang="ru-RU"/>
        </a:p>
      </dgm:t>
    </dgm:pt>
    <dgm:pt modelId="{3CBFBCFA-9206-4722-9959-1989F0B726A9}" type="pres">
      <dgm:prSet presAssocID="{2494F28C-7995-48EA-8C8F-D008B4F613C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9F5A5-E34D-4C34-A91C-176A3DED2F07}" type="pres">
      <dgm:prSet presAssocID="{DA169380-4939-48C2-A4CE-E601A9118F44}" presName="circ2" presStyleLbl="vennNode1" presStyleIdx="1" presStyleCnt="3" custScaleX="109950" custScaleY="110471" custLinFactNeighborX="-71136" custLinFactNeighborY="-12635"/>
      <dgm:spPr/>
      <dgm:t>
        <a:bodyPr/>
        <a:lstStyle/>
        <a:p>
          <a:endParaRPr lang="ru-RU"/>
        </a:p>
      </dgm:t>
    </dgm:pt>
    <dgm:pt modelId="{56B0A237-779E-4D46-B5A6-35BDB08E30ED}" type="pres">
      <dgm:prSet presAssocID="{DA169380-4939-48C2-A4CE-E601A9118F4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1F4F7-B0B0-468E-B37D-06B643C18007}" type="pres">
      <dgm:prSet presAssocID="{628ADE56-09F3-4425-82E2-BA3186E660B4}" presName="circ3" presStyleLbl="vennNode1" presStyleIdx="2" presStyleCnt="3" custScaleX="110351" custScaleY="107623" custLinFactNeighborX="82263" custLinFactNeighborY="-12126"/>
      <dgm:spPr/>
      <dgm:t>
        <a:bodyPr/>
        <a:lstStyle/>
        <a:p>
          <a:endParaRPr lang="ru-RU"/>
        </a:p>
      </dgm:t>
    </dgm:pt>
    <dgm:pt modelId="{BC6B6E49-5E8B-4D06-9C56-83F133ECAFB1}" type="pres">
      <dgm:prSet presAssocID="{628ADE56-09F3-4425-82E2-BA3186E660B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298A3C-212E-4B13-AC5C-22904F533666}" type="presOf" srcId="{628ADE56-09F3-4425-82E2-BA3186E660B4}" destId="{BC6B6E49-5E8B-4D06-9C56-83F133ECAFB1}" srcOrd="1" destOrd="0" presId="urn:microsoft.com/office/officeart/2005/8/layout/venn1"/>
    <dgm:cxn modelId="{B479BDFB-E61F-47B6-8C2E-CDD2F3A144B3}" srcId="{680D564B-3150-43F2-8B10-E958B3FB5371}" destId="{2494F28C-7995-48EA-8C8F-D008B4F613C1}" srcOrd="0" destOrd="0" parTransId="{F7965F14-38A9-490F-B066-2C055C9C4F34}" sibTransId="{AC71CFB9-B7D8-403F-A638-E7A383F2249F}"/>
    <dgm:cxn modelId="{3DBABA6F-5E4E-4124-A6CF-99361BD7CA7C}" type="presOf" srcId="{2494F28C-7995-48EA-8C8F-D008B4F613C1}" destId="{3CBFBCFA-9206-4722-9959-1989F0B726A9}" srcOrd="1" destOrd="0" presId="urn:microsoft.com/office/officeart/2005/8/layout/venn1"/>
    <dgm:cxn modelId="{151A1403-C85D-4B4A-B77A-FB9EBF2C9959}" srcId="{680D564B-3150-43F2-8B10-E958B3FB5371}" destId="{DA169380-4939-48C2-A4CE-E601A9118F44}" srcOrd="1" destOrd="0" parTransId="{C4976923-300E-42C9-97D0-E4964847AAC7}" sibTransId="{7EBFAC32-E0FF-45BA-A225-68ECE0F28EB2}"/>
    <dgm:cxn modelId="{7D9AFDDC-AB4C-411A-8586-F2F855F53287}" srcId="{680D564B-3150-43F2-8B10-E958B3FB5371}" destId="{628ADE56-09F3-4425-82E2-BA3186E660B4}" srcOrd="2" destOrd="0" parTransId="{DF00923B-9D3D-476B-8A84-CA01629C94A8}" sibTransId="{3F7EA40E-F4F6-47F8-BE03-90D2DB743981}"/>
    <dgm:cxn modelId="{B49A386D-251E-4A69-A7D4-6D6DFE1278CD}" type="presOf" srcId="{2494F28C-7995-48EA-8C8F-D008B4F613C1}" destId="{AF7BC5B7-231F-49B6-84E6-15F18F1FEEBB}" srcOrd="0" destOrd="0" presId="urn:microsoft.com/office/officeart/2005/8/layout/venn1"/>
    <dgm:cxn modelId="{77AFC9BD-AFFC-45BD-BF79-5481AAF52C7F}" type="presOf" srcId="{DA169380-4939-48C2-A4CE-E601A9118F44}" destId="{56B0A237-779E-4D46-B5A6-35BDB08E30ED}" srcOrd="1" destOrd="0" presId="urn:microsoft.com/office/officeart/2005/8/layout/venn1"/>
    <dgm:cxn modelId="{DFD931F6-3C32-423B-AE00-9A25DCFE8424}" type="presOf" srcId="{628ADE56-09F3-4425-82E2-BA3186E660B4}" destId="{8EE1F4F7-B0B0-468E-B37D-06B643C18007}" srcOrd="0" destOrd="0" presId="urn:microsoft.com/office/officeart/2005/8/layout/venn1"/>
    <dgm:cxn modelId="{2C143213-F4BC-4104-AA26-D03547B88B71}" type="presOf" srcId="{680D564B-3150-43F2-8B10-E958B3FB5371}" destId="{22C5FC7F-6E6E-40CF-BB6B-7B2434C9BBD7}" srcOrd="0" destOrd="0" presId="urn:microsoft.com/office/officeart/2005/8/layout/venn1"/>
    <dgm:cxn modelId="{E43AF4F7-0799-449A-BED6-2D8E62961AF9}" type="presOf" srcId="{DA169380-4939-48C2-A4CE-E601A9118F44}" destId="{4B59F5A5-E34D-4C34-A91C-176A3DED2F07}" srcOrd="0" destOrd="0" presId="urn:microsoft.com/office/officeart/2005/8/layout/venn1"/>
    <dgm:cxn modelId="{88DD29D7-3388-4DD4-93D9-BB9E3014B86E}" type="presParOf" srcId="{22C5FC7F-6E6E-40CF-BB6B-7B2434C9BBD7}" destId="{AF7BC5B7-231F-49B6-84E6-15F18F1FEEBB}" srcOrd="0" destOrd="0" presId="urn:microsoft.com/office/officeart/2005/8/layout/venn1"/>
    <dgm:cxn modelId="{CB6E59C6-D5A6-42E3-835B-D56E45D4118E}" type="presParOf" srcId="{22C5FC7F-6E6E-40CF-BB6B-7B2434C9BBD7}" destId="{3CBFBCFA-9206-4722-9959-1989F0B726A9}" srcOrd="1" destOrd="0" presId="urn:microsoft.com/office/officeart/2005/8/layout/venn1"/>
    <dgm:cxn modelId="{FE09305E-2B63-4E16-9996-39C65DE024C6}" type="presParOf" srcId="{22C5FC7F-6E6E-40CF-BB6B-7B2434C9BBD7}" destId="{4B59F5A5-E34D-4C34-A91C-176A3DED2F07}" srcOrd="2" destOrd="0" presId="urn:microsoft.com/office/officeart/2005/8/layout/venn1"/>
    <dgm:cxn modelId="{3586B23C-26C7-4821-86D5-84E6772D8C96}" type="presParOf" srcId="{22C5FC7F-6E6E-40CF-BB6B-7B2434C9BBD7}" destId="{56B0A237-779E-4D46-B5A6-35BDB08E30ED}" srcOrd="3" destOrd="0" presId="urn:microsoft.com/office/officeart/2005/8/layout/venn1"/>
    <dgm:cxn modelId="{C312AE7B-0982-4BF5-89DA-A0349C28C1E6}" type="presParOf" srcId="{22C5FC7F-6E6E-40CF-BB6B-7B2434C9BBD7}" destId="{8EE1F4F7-B0B0-468E-B37D-06B643C18007}" srcOrd="4" destOrd="0" presId="urn:microsoft.com/office/officeart/2005/8/layout/venn1"/>
    <dgm:cxn modelId="{DAF4918D-96EC-4094-8D51-146F2AC35253}" type="presParOf" srcId="{22C5FC7F-6E6E-40CF-BB6B-7B2434C9BBD7}" destId="{BC6B6E49-5E8B-4D06-9C56-83F133ECAFB1}" srcOrd="5" destOrd="0" presId="urn:microsoft.com/office/officeart/2005/8/layout/venn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C2B37A-24CC-4AC6-88B0-821B96449590}" type="doc">
      <dgm:prSet loTypeId="urn:microsoft.com/office/officeart/2005/8/layout/arrow3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51D32E8F-BD62-4372-93DB-C4B74541E279}">
      <dgm:prSet phldrT="[Текст]"/>
      <dgm:spPr/>
      <dgm:t>
        <a:bodyPr/>
        <a:lstStyle/>
        <a:p>
          <a:r>
            <a:rPr lang="ru-RU" dirty="0" smtClean="0"/>
            <a:t>Информационные технологии (</a:t>
          </a:r>
          <a:r>
            <a:rPr lang="en-US" dirty="0" smtClean="0"/>
            <a:t>IT</a:t>
          </a:r>
          <a:r>
            <a:rPr lang="ru-RU" dirty="0" smtClean="0"/>
            <a:t>)</a:t>
          </a:r>
          <a:endParaRPr lang="ru-RU" dirty="0"/>
        </a:p>
      </dgm:t>
    </dgm:pt>
    <dgm:pt modelId="{730ED598-272B-47AA-BC4B-745D1B13F418}" type="parTrans" cxnId="{BF6D1AAF-AD3C-4ADC-927E-3B79C6D0C49E}">
      <dgm:prSet/>
      <dgm:spPr/>
      <dgm:t>
        <a:bodyPr/>
        <a:lstStyle/>
        <a:p>
          <a:endParaRPr lang="ru-RU"/>
        </a:p>
      </dgm:t>
    </dgm:pt>
    <dgm:pt modelId="{C02217F9-2D08-4AFB-B136-29DAB228A84F}" type="sibTrans" cxnId="{BF6D1AAF-AD3C-4ADC-927E-3B79C6D0C49E}">
      <dgm:prSet/>
      <dgm:spPr/>
      <dgm:t>
        <a:bodyPr/>
        <a:lstStyle/>
        <a:p>
          <a:endParaRPr lang="ru-RU"/>
        </a:p>
      </dgm:t>
    </dgm:pt>
    <dgm:pt modelId="{B6CF7C39-34E9-4AC6-B9FB-1B808FD8297D}">
      <dgm:prSet phldrT="[Текст]"/>
      <dgm:spPr/>
      <dgm:t>
        <a:bodyPr/>
        <a:lstStyle/>
        <a:p>
          <a:r>
            <a:rPr lang="ru-RU" dirty="0" smtClean="0"/>
            <a:t>Социальные технологии</a:t>
          </a:r>
          <a:endParaRPr lang="ru-RU" dirty="0"/>
        </a:p>
      </dgm:t>
    </dgm:pt>
    <dgm:pt modelId="{73893D83-42E4-4CE0-BD8A-40163E735600}" type="parTrans" cxnId="{4E59158B-9D3E-4677-9ED1-0F32ACD29B8A}">
      <dgm:prSet/>
      <dgm:spPr/>
      <dgm:t>
        <a:bodyPr/>
        <a:lstStyle/>
        <a:p>
          <a:endParaRPr lang="ru-RU"/>
        </a:p>
      </dgm:t>
    </dgm:pt>
    <dgm:pt modelId="{19C5E504-22A0-4B3A-8D19-CC15706CF8A4}" type="sibTrans" cxnId="{4E59158B-9D3E-4677-9ED1-0F32ACD29B8A}">
      <dgm:prSet/>
      <dgm:spPr/>
      <dgm:t>
        <a:bodyPr/>
        <a:lstStyle/>
        <a:p>
          <a:endParaRPr lang="ru-RU"/>
        </a:p>
      </dgm:t>
    </dgm:pt>
    <dgm:pt modelId="{BF5D44C0-B2C0-438F-8B05-2CE5E75BF220}" type="pres">
      <dgm:prSet presAssocID="{B5C2B37A-24CC-4AC6-88B0-821B9644959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90EE08-5318-4377-902E-F094E4443227}" type="pres">
      <dgm:prSet presAssocID="{B5C2B37A-24CC-4AC6-88B0-821B96449590}" presName="divider" presStyleLbl="fgShp" presStyleIdx="0" presStyleCnt="1"/>
      <dgm:spPr/>
    </dgm:pt>
    <dgm:pt modelId="{1354503F-2ED1-49D1-80E9-FD3B06F96E34}" type="pres">
      <dgm:prSet presAssocID="{51D32E8F-BD62-4372-93DB-C4B74541E279}" presName="downArrow" presStyleLbl="node1" presStyleIdx="0" presStyleCnt="2"/>
      <dgm:spPr/>
    </dgm:pt>
    <dgm:pt modelId="{73E4F232-0D95-4084-A026-CAF26176A771}" type="pres">
      <dgm:prSet presAssocID="{51D32E8F-BD62-4372-93DB-C4B74541E279}" presName="downArrowText" presStyleLbl="revTx" presStyleIdx="0" presStyleCnt="2" custScaleX="143186" custScaleY="143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F7169-428A-4BB9-9916-AF0CF3B1DA9B}" type="pres">
      <dgm:prSet presAssocID="{B6CF7C39-34E9-4AC6-B9FB-1B808FD8297D}" presName="upArrow" presStyleLbl="node1" presStyleIdx="1" presStyleCnt="2"/>
      <dgm:spPr/>
    </dgm:pt>
    <dgm:pt modelId="{E11B3A0A-3CCE-4AE2-B74C-4468E1D5F940}" type="pres">
      <dgm:prSet presAssocID="{B6CF7C39-34E9-4AC6-B9FB-1B808FD8297D}" presName="upArrowText" presStyleLbl="revTx" presStyleIdx="1" presStyleCnt="2" custScaleX="135197" custScaleY="135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59158B-9D3E-4677-9ED1-0F32ACD29B8A}" srcId="{B5C2B37A-24CC-4AC6-88B0-821B96449590}" destId="{B6CF7C39-34E9-4AC6-B9FB-1B808FD8297D}" srcOrd="1" destOrd="0" parTransId="{73893D83-42E4-4CE0-BD8A-40163E735600}" sibTransId="{19C5E504-22A0-4B3A-8D19-CC15706CF8A4}"/>
    <dgm:cxn modelId="{DBCCDF0D-F73D-436B-A82A-84FE766407BA}" type="presOf" srcId="{B6CF7C39-34E9-4AC6-B9FB-1B808FD8297D}" destId="{E11B3A0A-3CCE-4AE2-B74C-4468E1D5F940}" srcOrd="0" destOrd="0" presId="urn:microsoft.com/office/officeart/2005/8/layout/arrow3"/>
    <dgm:cxn modelId="{88AF61CF-CCCB-43E8-BD13-7429C743A08F}" type="presOf" srcId="{51D32E8F-BD62-4372-93DB-C4B74541E279}" destId="{73E4F232-0D95-4084-A026-CAF26176A771}" srcOrd="0" destOrd="0" presId="urn:microsoft.com/office/officeart/2005/8/layout/arrow3"/>
    <dgm:cxn modelId="{BF6D1AAF-AD3C-4ADC-927E-3B79C6D0C49E}" srcId="{B5C2B37A-24CC-4AC6-88B0-821B96449590}" destId="{51D32E8F-BD62-4372-93DB-C4B74541E279}" srcOrd="0" destOrd="0" parTransId="{730ED598-272B-47AA-BC4B-745D1B13F418}" sibTransId="{C02217F9-2D08-4AFB-B136-29DAB228A84F}"/>
    <dgm:cxn modelId="{69CBE30F-B1DD-4307-AAF7-9EE0C1113149}" type="presOf" srcId="{B5C2B37A-24CC-4AC6-88B0-821B96449590}" destId="{BF5D44C0-B2C0-438F-8B05-2CE5E75BF220}" srcOrd="0" destOrd="0" presId="urn:microsoft.com/office/officeart/2005/8/layout/arrow3"/>
    <dgm:cxn modelId="{368E159C-A775-4357-967A-26F69A8B440D}" type="presParOf" srcId="{BF5D44C0-B2C0-438F-8B05-2CE5E75BF220}" destId="{3C90EE08-5318-4377-902E-F094E4443227}" srcOrd="0" destOrd="0" presId="urn:microsoft.com/office/officeart/2005/8/layout/arrow3"/>
    <dgm:cxn modelId="{2884AC53-1ED3-463E-9398-1D986DB25D60}" type="presParOf" srcId="{BF5D44C0-B2C0-438F-8B05-2CE5E75BF220}" destId="{1354503F-2ED1-49D1-80E9-FD3B06F96E34}" srcOrd="1" destOrd="0" presId="urn:microsoft.com/office/officeart/2005/8/layout/arrow3"/>
    <dgm:cxn modelId="{12EC62DB-8617-422F-AF8B-82D1D8E4E33F}" type="presParOf" srcId="{BF5D44C0-B2C0-438F-8B05-2CE5E75BF220}" destId="{73E4F232-0D95-4084-A026-CAF26176A771}" srcOrd="2" destOrd="0" presId="urn:microsoft.com/office/officeart/2005/8/layout/arrow3"/>
    <dgm:cxn modelId="{A9C9C3BA-968A-4CC4-887F-5685B31B38FB}" type="presParOf" srcId="{BF5D44C0-B2C0-438F-8B05-2CE5E75BF220}" destId="{D90F7169-428A-4BB9-9916-AF0CF3B1DA9B}" srcOrd="3" destOrd="0" presId="urn:microsoft.com/office/officeart/2005/8/layout/arrow3"/>
    <dgm:cxn modelId="{46E77EE3-1F47-4C46-99D0-3243ED61CDEA}" type="presParOf" srcId="{BF5D44C0-B2C0-438F-8B05-2CE5E75BF220}" destId="{E11B3A0A-3CCE-4AE2-B74C-4468E1D5F940}" srcOrd="4" destOrd="0" presId="urn:microsoft.com/office/officeart/2005/8/layout/arrow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756707-3DBF-4AAE-984E-AFDF5B92B57A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7F93440-4FF0-41E5-883D-00AECB7D8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60887" cy="34210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Geneva"/>
              <a:cs typeface="Geneva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5AD123-87D7-47C3-A8B8-920AD86A92C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1FBE01-708B-4023-B96C-DCC2F70E34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Эффективность деятельных сообществ стала возможна, т.к. благодаря социальным технологиям стало возможно существенно сократить коммуникационные издержки. 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B64B53-79B1-4624-99E0-36A2973A0F8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D99FFB-AE89-45ED-88BD-067D7B98055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60887" cy="34210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Geneva"/>
              <a:cs typeface="Geneva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70A00F-6755-4504-9DCB-99DF6501786E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60887" cy="34210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Geneva"/>
              <a:cs typeface="Geneva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112B7B-EE53-4B25-9707-529CCA2DDF7D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60887" cy="34210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Geneva"/>
              <a:cs typeface="Geneva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5FB3D2-9B9F-48E6-9D9E-E0608184591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60887" cy="34210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Geneva"/>
              <a:cs typeface="Geneva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BBEEDB-FBFA-4106-A5A4-15F7B5E62C7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60887" cy="34210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Geneva"/>
              <a:cs typeface="Geneva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41B346-2CF4-4058-987E-B0DFF4FC18F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60887" cy="34210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Geneva"/>
              <a:cs typeface="Geneva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4913C9-674E-4AD3-BA81-C62C7D9D135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60887" cy="34210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Geneva"/>
              <a:cs typeface="Geneva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CCF582-FC9B-4BFB-83AB-33935F9C0D5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8A55FC-9DA6-4400-972F-DB1F15F373B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54328-BBC8-4718-9BF6-4FC648544683}" type="datetime1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1D9C3-1EA3-446E-8984-39D572530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0FD35-3F8F-40F3-92BD-8315FC4088C9}" type="datetime1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8B62D-E144-4285-B08A-6BFB2E2B3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A2D47-AA45-4870-BED8-3DEF17FD03F6}" type="datetime1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8B7B6-79D2-416B-8E6F-324AA3852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FF5A9-4857-4549-B43B-BD7149B43834}" type="datetime1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57C0A-30B1-4C45-9D0E-00EC2297D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FB4E8-FA1B-43DE-8C9A-653DE8B6EB25}" type="datetime1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2D76-7F68-4AEE-9CFF-07687DCE1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73C4F-7844-481F-85DB-6076E207EA10}" type="datetime1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E9AC0-871C-401D-BC9C-636ABAAE4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B469D-C089-4E5C-9382-E513EBC731B1}" type="datetime1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31D9-3E8B-4CCC-93DB-13E676472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B6214-6698-44FA-9452-1DBD7C1C3396}" type="datetime1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B4AEA-F4CF-42F7-9A15-A2CEE4D15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6CD9A-712E-41DB-8E36-61A545D85BB3}" type="datetime1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E27FD-5F76-4278-8A4F-4D0099354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C199A-5B47-428E-B17B-95568F80CDD1}" type="datetime1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4F172-F02E-44FA-A51A-2BC8C90CA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63CF4-DE99-44A4-8E24-59745842D9DB}" type="datetime1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B728A-4855-4F11-A608-BA61F7A1C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DDCC2C-1C44-4F03-ABBE-F25BD5CB1FF1}" type="datetime1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0B0C5F-AC35-46BF-8BE8-54155692D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2" r:id="rId2"/>
    <p:sldLayoutId id="2147483710" r:id="rId3"/>
    <p:sldLayoutId id="2147483703" r:id="rId4"/>
    <p:sldLayoutId id="2147483711" r:id="rId5"/>
    <p:sldLayoutId id="2147483704" r:id="rId6"/>
    <p:sldLayoutId id="2147483705" r:id="rId7"/>
    <p:sldLayoutId id="2147483712" r:id="rId8"/>
    <p:sldLayoutId id="2147483706" r:id="rId9"/>
    <p:sldLayoutId id="2147483707" r:id="rId10"/>
    <p:sldLayoutId id="2147483708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ark.futurerussia.ru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eople.sociologos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ociobusiness.ru" TargetMode="External"/><Relationship Id="rId2" Type="http://schemas.openxmlformats.org/officeDocument/2006/relationships/hyperlink" Target="http://www.sociobusiness.ru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hyperlink" Target="mailto:zadorin@zircon.r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2011363"/>
            <a:ext cx="8134350" cy="13096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Деятельные сообщества как новый тип </a:t>
            </a:r>
            <a:r>
              <a:rPr lang="ru-RU" sz="2800" b="1" dirty="0" smtClean="0"/>
              <a:t>профессионального сотрудничества в </a:t>
            </a:r>
            <a:r>
              <a:rPr lang="ru-RU" sz="2800" b="1" dirty="0" smtClean="0"/>
              <a:t>онлайн-среде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513" y="3860800"/>
            <a:ext cx="6318250" cy="715963"/>
          </a:xfrm>
        </p:spPr>
        <p:txBody>
          <a:bodyPr rtlCol="0">
            <a:no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Игорь Задорин, ЦИРКОН, </a:t>
            </a:r>
            <a:r>
              <a:rPr lang="en-US" sz="1600" b="1" dirty="0" smtClean="0"/>
              <a:t>Social Business Group</a:t>
            </a: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Выступление на </a:t>
            </a:r>
            <a:r>
              <a:rPr lang="en-US" sz="1600" dirty="0" smtClean="0"/>
              <a:t>XIV </a:t>
            </a:r>
            <a:r>
              <a:rPr lang="ru-RU" sz="1600" dirty="0" smtClean="0"/>
              <a:t>ежегодной международной конференции </a:t>
            </a:r>
            <a:r>
              <a:rPr lang="ru-RU" sz="1600" dirty="0" err="1" smtClean="0"/>
              <a:t>НИУ</a:t>
            </a:r>
            <a:r>
              <a:rPr lang="ru-RU" sz="1600" dirty="0" smtClean="0"/>
              <a:t> «Высшая школа экономики»</a:t>
            </a:r>
            <a:endParaRPr lang="ru-RU" sz="1600" dirty="0"/>
          </a:p>
        </p:txBody>
      </p:sp>
      <p:pic>
        <p:nvPicPr>
          <p:cNvPr id="6148" name="Picture 2" descr="Z:\ZIRCON\SOCIAL BUSINESS GROUP\Фирменный стиль\logo_без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76250"/>
            <a:ext cx="20970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14688" y="6308725"/>
            <a:ext cx="2303462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Москва,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02.04.2013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Tm="26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95288" y="642938"/>
            <a:ext cx="8424862" cy="10477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6600"/>
                </a:solidFill>
                <a:ea typeface="Geneva" pitchFamily="22" charset="-128"/>
              </a:rPr>
              <a:t>Диссипация (рассеивание) бизнеса</a:t>
            </a:r>
            <a:endParaRPr lang="en-US" dirty="0" smtClean="0">
              <a:solidFill>
                <a:srgbClr val="FF6600"/>
              </a:solidFill>
              <a:ea typeface="Geneva" pitchFamily="22" charset="-128"/>
            </a:endParaRPr>
          </a:p>
        </p:txBody>
      </p:sp>
      <p:sp>
        <p:nvSpPr>
          <p:cNvPr id="15363" name="Объект 1"/>
          <p:cNvSpPr>
            <a:spLocks noGrp="1"/>
          </p:cNvSpPr>
          <p:nvPr>
            <p:ph idx="1"/>
          </p:nvPr>
        </p:nvSpPr>
        <p:spPr>
          <a:xfrm>
            <a:off x="479425" y="1974850"/>
            <a:ext cx="8353425" cy="3168650"/>
          </a:xfrm>
        </p:spPr>
        <p:txBody>
          <a:bodyPr/>
          <a:lstStyle/>
          <a:p>
            <a:pPr marL="0" indent="0"/>
            <a:r>
              <a:rPr lang="ru-RU" sz="3600" dirty="0" smtClean="0"/>
              <a:t>Проблемы бизнеса – новые возможности для </a:t>
            </a:r>
            <a:r>
              <a:rPr lang="ru-RU" sz="3600" dirty="0" smtClean="0"/>
              <a:t>неформальных объединений и некоммерческих </a:t>
            </a:r>
            <a:r>
              <a:rPr lang="ru-RU" sz="3600" dirty="0" smtClean="0"/>
              <a:t>организаций</a:t>
            </a:r>
          </a:p>
        </p:txBody>
      </p:sp>
      <p:sp>
        <p:nvSpPr>
          <p:cNvPr id="1536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6919E3-9CFD-4153-9FA6-9EED12BE403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275" y="571500"/>
            <a:ext cx="8220075" cy="8810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6600"/>
                </a:solidFill>
              </a:rPr>
              <a:t>Деятельные сообщества -  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/>
              <a:t>между клубом и предприятием</a:t>
            </a:r>
            <a:endParaRPr lang="ru-RU" dirty="0"/>
          </a:p>
        </p:txBody>
      </p:sp>
      <p:sp>
        <p:nvSpPr>
          <p:cNvPr id="1638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C2FD6D-46D3-483B-A5F8-089A8DAE624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156176" y="2991822"/>
            <a:ext cx="2808312" cy="108012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/>
              <a:t>Клубные</a:t>
            </a:r>
            <a:r>
              <a:rPr lang="ru-RU" sz="2400" dirty="0"/>
              <a:t> </a:t>
            </a:r>
            <a:r>
              <a:rPr lang="ru-RU" sz="2200" dirty="0"/>
              <a:t>сообщества</a:t>
            </a:r>
            <a:endParaRPr lang="ru-RU" sz="2200" dirty="0"/>
          </a:p>
        </p:txBody>
      </p:sp>
      <p:sp>
        <p:nvSpPr>
          <p:cNvPr id="7" name="Овал 6"/>
          <p:cNvSpPr/>
          <p:nvPr/>
        </p:nvSpPr>
        <p:spPr>
          <a:xfrm>
            <a:off x="3635375" y="2527300"/>
            <a:ext cx="2071688" cy="20447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Деятельные сообщества</a:t>
            </a:r>
            <a:endParaRPr lang="ru-RU" sz="1600" b="1" dirty="0"/>
          </a:p>
        </p:txBody>
      </p:sp>
      <p:sp>
        <p:nvSpPr>
          <p:cNvPr id="9" name="Овал 8"/>
          <p:cNvSpPr/>
          <p:nvPr/>
        </p:nvSpPr>
        <p:spPr>
          <a:xfrm>
            <a:off x="395536" y="1832284"/>
            <a:ext cx="2747704" cy="31683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Предприятия, организации</a:t>
            </a:r>
            <a:endParaRPr lang="ru-RU" sz="2000" b="1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0" y="5130800"/>
            <a:ext cx="2735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Вертикальная иерархия</a:t>
            </a:r>
          </a:p>
          <a:p>
            <a:r>
              <a:rPr lang="ru-RU" sz="1600"/>
              <a:t>Ориентация на продукт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56325" y="5130800"/>
            <a:ext cx="2736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Горизонтальная сеть</a:t>
            </a:r>
          </a:p>
          <a:p>
            <a:r>
              <a:rPr lang="ru-RU" sz="1600"/>
              <a:t>Ориентация на общение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57563" y="5130800"/>
            <a:ext cx="2736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C00000"/>
                </a:solidFill>
              </a:rPr>
              <a:t>Горизонтальная сеть</a:t>
            </a:r>
          </a:p>
          <a:p>
            <a:r>
              <a:rPr lang="ru-RU" sz="1600">
                <a:solidFill>
                  <a:srgbClr val="C00000"/>
                </a:solidFill>
              </a:rPr>
              <a:t>Ориентация на продукт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Деятельные сообщества - </a:t>
            </a:r>
            <a:endParaRPr lang="ru-RU" dirty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900113" y="1341438"/>
            <a:ext cx="7708900" cy="4343400"/>
          </a:xfrm>
        </p:spPr>
        <p:txBody>
          <a:bodyPr/>
          <a:lstStyle/>
          <a:p>
            <a:r>
              <a:rPr lang="ru-RU" sz="1800" smtClean="0">
                <a:solidFill>
                  <a:srgbClr val="000000"/>
                </a:solidFill>
              </a:rPr>
              <a:t>Человеческие сообщества, складывающиеся вокруг </a:t>
            </a:r>
            <a:r>
              <a:rPr lang="ru-RU" sz="1800" smtClean="0">
                <a:solidFill>
                  <a:srgbClr val="FF6600"/>
                </a:solidFill>
              </a:rPr>
              <a:t>практического решения </a:t>
            </a:r>
            <a:r>
              <a:rPr lang="ru-RU" sz="1800" smtClean="0">
                <a:solidFill>
                  <a:srgbClr val="000000"/>
                </a:solidFill>
              </a:rPr>
              <a:t>какой-либо </a:t>
            </a:r>
            <a:r>
              <a:rPr lang="ru-RU" sz="1800" smtClean="0">
                <a:solidFill>
                  <a:srgbClr val="FF6600"/>
                </a:solidFill>
              </a:rPr>
              <a:t>коллективной задачи</a:t>
            </a:r>
            <a:r>
              <a:rPr lang="ru-RU" sz="1800" smtClean="0">
                <a:solidFill>
                  <a:srgbClr val="000000"/>
                </a:solidFill>
              </a:rPr>
              <a:t>.</a:t>
            </a:r>
          </a:p>
          <a:p>
            <a:r>
              <a:rPr lang="ru-RU" sz="1800" smtClean="0">
                <a:solidFill>
                  <a:srgbClr val="000000"/>
                </a:solidFill>
              </a:rPr>
              <a:t>Отличительной особенностью деятельного сообщества является то, что его участники имеют намерение и мотивацию в процессе общения и совместной деятельности с другими участниками </a:t>
            </a:r>
            <a:r>
              <a:rPr lang="ru-RU" sz="1800" smtClean="0">
                <a:solidFill>
                  <a:srgbClr val="FF6600"/>
                </a:solidFill>
              </a:rPr>
              <a:t>решить конкретную задачу наилучшим образом</a:t>
            </a:r>
            <a:r>
              <a:rPr lang="ru-RU" sz="1800" smtClean="0">
                <a:solidFill>
                  <a:srgbClr val="000000"/>
                </a:solidFill>
              </a:rPr>
              <a:t> и/или научиться решать подобные задачи как можно лучше</a:t>
            </a:r>
            <a:r>
              <a:rPr lang="en-US" sz="1800" smtClean="0">
                <a:solidFill>
                  <a:srgbClr val="000000"/>
                </a:solidFill>
              </a:rPr>
              <a:t>*</a:t>
            </a:r>
            <a:r>
              <a:rPr lang="ru-RU" sz="1800" smtClean="0">
                <a:solidFill>
                  <a:srgbClr val="000000"/>
                </a:solidFill>
              </a:rPr>
              <a:t>.</a:t>
            </a:r>
          </a:p>
          <a:p>
            <a:r>
              <a:rPr lang="ru-RU" sz="1800" smtClean="0">
                <a:solidFill>
                  <a:srgbClr val="000000"/>
                </a:solidFill>
              </a:rPr>
              <a:t>Деятельные сообщества были и раньше (</a:t>
            </a:r>
            <a:r>
              <a:rPr lang="ru-RU" sz="1800" i="1" smtClean="0">
                <a:solidFill>
                  <a:srgbClr val="FF6600"/>
                </a:solidFill>
              </a:rPr>
              <a:t>артели</a:t>
            </a:r>
            <a:r>
              <a:rPr lang="ru-RU" sz="1800" smtClean="0">
                <a:solidFill>
                  <a:srgbClr val="000000"/>
                </a:solidFill>
              </a:rPr>
              <a:t> вольных старателей, мастеровых, художников и т.п.). Но постановка профессиональной коммуникации на современную </a:t>
            </a:r>
            <a:r>
              <a:rPr lang="en-US" sz="1800" smtClean="0">
                <a:solidFill>
                  <a:srgbClr val="FF6600"/>
                </a:solidFill>
              </a:rPr>
              <a:t>IT</a:t>
            </a:r>
            <a:r>
              <a:rPr lang="ru-RU" sz="1800" smtClean="0">
                <a:solidFill>
                  <a:srgbClr val="FF6600"/>
                </a:solidFill>
              </a:rPr>
              <a:t>-платформу</a:t>
            </a:r>
            <a:r>
              <a:rPr lang="ru-RU" sz="1800" smtClean="0">
                <a:solidFill>
                  <a:srgbClr val="000000"/>
                </a:solidFill>
              </a:rPr>
              <a:t> кардинально облегчает формирование сообщества, меняет его свойства и характер внутренних отношений, а также существенно повышает эффективность. Поэтому можно утверждать, что деятельные сообщества нынешнего времени – это прежде всего </a:t>
            </a:r>
            <a:r>
              <a:rPr lang="ru-RU" sz="1800" smtClean="0">
                <a:solidFill>
                  <a:srgbClr val="FF6600"/>
                </a:solidFill>
              </a:rPr>
              <a:t>онлайн-сообщества</a:t>
            </a:r>
            <a:r>
              <a:rPr lang="ru-RU" sz="1800" smtClean="0">
                <a:solidFill>
                  <a:srgbClr val="000000"/>
                </a:solidFill>
              </a:rPr>
              <a:t> **</a:t>
            </a: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3AEE87-68A4-4AC0-927C-06BAADC61C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27538" y="5746750"/>
            <a:ext cx="30575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/>
                <a:cs typeface="+mn-cs"/>
              </a:rPr>
              <a:t>*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/>
                <a:cs typeface="+mn-cs"/>
              </a:rPr>
              <a:t>Определение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/>
                <a:cs typeface="+mn-cs"/>
              </a:rPr>
              <a:t>Witology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538" y="6107113"/>
            <a:ext cx="39608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/>
                <a:cs typeface="+mn-cs"/>
              </a:rPr>
              <a:t>**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/>
                <a:cs typeface="+mn-cs"/>
              </a:rPr>
              <a:t>Суждение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/>
                <a:cs typeface="+mn-cs"/>
              </a:rPr>
              <a:t>Social Business Group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464646"/>
                </a:solidFill>
              </a:rPr>
              <a:t>Условия коллективного действия </a:t>
            </a:r>
            <a:endParaRPr lang="ru-RU" sz="3600" dirty="0">
              <a:solidFill>
                <a:srgbClr val="464646"/>
              </a:solidFill>
            </a:endParaRPr>
          </a:p>
        </p:txBody>
      </p:sp>
      <p:sp>
        <p:nvSpPr>
          <p:cNvPr id="1843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2448D2E-644C-4247-B53A-A431EA812303}" type="slidenum">
              <a:rPr lang="ru-RU"/>
              <a:pPr algn="r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</p:nvPr>
        </p:nvGraphicFramePr>
        <p:xfrm>
          <a:off x="395536" y="1500174"/>
          <a:ext cx="756084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2998788" y="3068638"/>
            <a:ext cx="2786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0000"/>
                </a:solidFill>
              </a:rPr>
              <a:t>Коллаборация 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611188" y="6021388"/>
            <a:ext cx="75612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464646"/>
                </a:solidFill>
              </a:rPr>
              <a:t>Книга </a:t>
            </a:r>
            <a:r>
              <a:rPr lang="en-US" sz="1400"/>
              <a:t>Anthony J. Bradley &amp; Mark P. McDonald</a:t>
            </a:r>
          </a:p>
          <a:p>
            <a:r>
              <a:rPr lang="en-US" sz="1400">
                <a:solidFill>
                  <a:srgbClr val="464646"/>
                </a:solidFill>
              </a:rPr>
              <a:t>«The Social Organization. How to Use Social Media to Tap the Collective Genius of Your Customers and Employees»</a:t>
            </a:r>
            <a:endParaRPr lang="ru-RU" sz="1400">
              <a:solidFill>
                <a:srgbClr val="46464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464646"/>
                </a:solidFill>
              </a:rPr>
              <a:t>Условия коллективного действия </a:t>
            </a:r>
            <a:endParaRPr lang="ru-RU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00AAAD"/>
                </a:solidFill>
              </a:rPr>
              <a:t>Сообщество</a:t>
            </a:r>
            <a:r>
              <a:rPr lang="ru-RU" smtClean="0">
                <a:solidFill>
                  <a:srgbClr val="464646"/>
                </a:solidFill>
              </a:rPr>
              <a:t> – специальным образом подобранная группа людей (эксперты, представители определенной профессии, работники компании). </a:t>
            </a:r>
          </a:p>
          <a:p>
            <a:r>
              <a:rPr lang="ru-RU" smtClean="0">
                <a:solidFill>
                  <a:srgbClr val="00AAAD"/>
                </a:solidFill>
              </a:rPr>
              <a:t>Социальные медиа </a:t>
            </a:r>
            <a:r>
              <a:rPr lang="ru-RU" smtClean="0">
                <a:solidFill>
                  <a:srgbClr val="464646"/>
                </a:solidFill>
              </a:rPr>
              <a:t>– интернет-площадки, основанные на идеологической и технологической базе Web 2.0, которые позволяют создание и обмен контентом, созданным пользователями («</a:t>
            </a:r>
            <a:r>
              <a:rPr lang="en-US" smtClean="0">
                <a:solidFill>
                  <a:srgbClr val="464646"/>
                </a:solidFill>
              </a:rPr>
              <a:t>u</a:t>
            </a:r>
            <a:r>
              <a:rPr lang="ru-RU" smtClean="0">
                <a:solidFill>
                  <a:srgbClr val="464646"/>
                </a:solidFill>
              </a:rPr>
              <a:t>ser-generated content»):</a:t>
            </a:r>
            <a:endParaRPr lang="en-US" smtClean="0">
              <a:solidFill>
                <a:srgbClr val="464646"/>
              </a:solidFill>
            </a:endParaRPr>
          </a:p>
          <a:p>
            <a:pPr lvl="2">
              <a:buFont typeface="Wingdings" pitchFamily="2" charset="2"/>
              <a:buChar char="§"/>
            </a:pPr>
            <a:r>
              <a:rPr lang="ru-RU" sz="2400" smtClean="0">
                <a:solidFill>
                  <a:srgbClr val="464646"/>
                </a:solidFill>
              </a:rPr>
              <a:t>Массовые площадки: социальные сети </a:t>
            </a:r>
            <a:r>
              <a:rPr lang="en-US" sz="2400" smtClean="0">
                <a:solidFill>
                  <a:srgbClr val="464646"/>
                </a:solidFill>
              </a:rPr>
              <a:t>Facebook, Vkontakte, </a:t>
            </a:r>
            <a:r>
              <a:rPr lang="ru-RU" sz="2400" smtClean="0">
                <a:solidFill>
                  <a:srgbClr val="464646"/>
                </a:solidFill>
              </a:rPr>
              <a:t>Одноклассники;</a:t>
            </a:r>
            <a:endParaRPr lang="en-US" sz="2400" smtClean="0">
              <a:solidFill>
                <a:srgbClr val="464646"/>
              </a:solidFill>
            </a:endParaRPr>
          </a:p>
          <a:p>
            <a:pPr lvl="2">
              <a:buFont typeface="Wingdings" pitchFamily="2" charset="2"/>
              <a:buChar char="§"/>
            </a:pPr>
            <a:r>
              <a:rPr lang="ru-RU" sz="2400" smtClean="0">
                <a:solidFill>
                  <a:srgbClr val="464646"/>
                </a:solidFill>
              </a:rPr>
              <a:t>Профессиональные («закрытые») площадки. </a:t>
            </a:r>
          </a:p>
          <a:p>
            <a:r>
              <a:rPr lang="ru-RU" smtClean="0">
                <a:solidFill>
                  <a:srgbClr val="00AAAD"/>
                </a:solidFill>
              </a:rPr>
              <a:t>Совместная деятельность</a:t>
            </a:r>
            <a:r>
              <a:rPr lang="ru-RU" smtClean="0"/>
              <a:t>, </a:t>
            </a:r>
            <a:r>
              <a:rPr lang="ru-RU" smtClean="0">
                <a:solidFill>
                  <a:srgbClr val="464646"/>
                </a:solidFill>
              </a:rPr>
              <a:t>ориентированная на </a:t>
            </a:r>
            <a:r>
              <a:rPr lang="ru-RU" smtClean="0">
                <a:solidFill>
                  <a:srgbClr val="00AAAD"/>
                </a:solidFill>
              </a:rPr>
              <a:t>цель</a:t>
            </a:r>
            <a:r>
              <a:rPr lang="ru-RU" smtClean="0"/>
              <a:t> – </a:t>
            </a:r>
            <a:r>
              <a:rPr lang="ru-RU" smtClean="0">
                <a:solidFill>
                  <a:srgbClr val="464646"/>
                </a:solidFill>
              </a:rPr>
              <a:t>основа формирования деятельного сообщества. </a:t>
            </a:r>
          </a:p>
        </p:txBody>
      </p:sp>
      <p:sp>
        <p:nvSpPr>
          <p:cNvPr id="1946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214973-8552-44B1-8528-A97236376A4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Модерация: четвертое условие коллективного действия   </a:t>
            </a:r>
            <a:endParaRPr lang="ru-RU" dirty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827088" y="1773238"/>
            <a:ext cx="7521575" cy="4200525"/>
          </a:xfrm>
        </p:spPr>
        <p:txBody>
          <a:bodyPr/>
          <a:lstStyle/>
          <a:p>
            <a:r>
              <a:rPr lang="ru-RU" sz="2000" smtClean="0">
                <a:solidFill>
                  <a:srgbClr val="464646"/>
                </a:solidFill>
              </a:rPr>
              <a:t>Помимо трех указанных условий, на которых строится совместная деятельность, другим, четвертым, основанием является </a:t>
            </a:r>
            <a:r>
              <a:rPr lang="ru-RU" sz="2000" smtClean="0">
                <a:solidFill>
                  <a:srgbClr val="00AAAD"/>
                </a:solidFill>
              </a:rPr>
              <a:t>управление групповой деятельностью через модерацию</a:t>
            </a:r>
            <a:r>
              <a:rPr lang="ru-RU" sz="2000" smtClean="0">
                <a:solidFill>
                  <a:srgbClr val="464646"/>
                </a:solidFill>
              </a:rPr>
              <a:t>. </a:t>
            </a:r>
          </a:p>
          <a:p>
            <a:r>
              <a:rPr lang="ru-RU" sz="2000" smtClean="0">
                <a:solidFill>
                  <a:srgbClr val="464646"/>
                </a:solidFill>
              </a:rPr>
              <a:t>В сообществе должны быть люди, управляющие процессом, </a:t>
            </a:r>
            <a:r>
              <a:rPr lang="ru-RU" sz="2000" smtClean="0">
                <a:solidFill>
                  <a:srgbClr val="00AAAD"/>
                </a:solidFill>
              </a:rPr>
              <a:t>либо из числа самих же участников группы, либо привлеченные со стороны</a:t>
            </a:r>
            <a:r>
              <a:rPr lang="ru-RU" sz="2000" smtClean="0">
                <a:solidFill>
                  <a:srgbClr val="464646"/>
                </a:solidFill>
              </a:rPr>
              <a:t>. </a:t>
            </a:r>
          </a:p>
          <a:p>
            <a:r>
              <a:rPr lang="ru-RU" sz="2000" smtClean="0">
                <a:solidFill>
                  <a:srgbClr val="464646"/>
                </a:solidFill>
              </a:rPr>
              <a:t>Люди могут проявлять энтузиазм и самоорганизацию на уровне своих интересов и способностей, но кому-то необходимо обеспечить </a:t>
            </a:r>
            <a:r>
              <a:rPr lang="ru-RU" sz="2000" smtClean="0">
                <a:solidFill>
                  <a:srgbClr val="00AAAD"/>
                </a:solidFill>
              </a:rPr>
              <a:t>общее руководство, направить их деятельность в нужное русло, принимать конечные решения</a:t>
            </a:r>
            <a:r>
              <a:rPr lang="ru-RU" sz="2000" smtClean="0">
                <a:solidFill>
                  <a:srgbClr val="464646"/>
                </a:solidFill>
              </a:rPr>
              <a:t>.</a:t>
            </a:r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847F50-D192-4F9F-AC63-2AE8F124596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3358EB4-DFD3-4AE0-88F1-AABE59563687}" type="slidenum">
              <a:rPr lang="ru-RU"/>
              <a:pPr algn="r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17875" y="3903663"/>
            <a:ext cx="2786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Коллаборация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188" y="412750"/>
            <a:ext cx="8229600" cy="9906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spc="-100" dirty="0">
                <a:solidFill>
                  <a:srgbClr val="464646"/>
                </a:solidFill>
                <a:latin typeface="+mj-lt"/>
                <a:ea typeface="+mj-ea"/>
                <a:cs typeface="+mj-cs"/>
              </a:rPr>
              <a:t>Social Business Group</a:t>
            </a:r>
            <a:r>
              <a:rPr lang="ru-RU" sz="2400" spc="-100" dirty="0">
                <a:solidFill>
                  <a:srgbClr val="464646"/>
                </a:solidFill>
                <a:latin typeface="+mj-lt"/>
                <a:ea typeface="+mj-ea"/>
                <a:cs typeface="+mj-cs"/>
              </a:rPr>
              <a:t>: </a:t>
            </a:r>
            <a:r>
              <a:rPr lang="ru-RU" sz="2400" spc="-100" dirty="0">
                <a:solidFill>
                  <a:srgbClr val="00AAAD"/>
                </a:solidFill>
                <a:latin typeface="+mj-lt"/>
                <a:ea typeface="+mj-ea"/>
                <a:cs typeface="+mj-cs"/>
              </a:rPr>
              <a:t>модерация сообщества </a:t>
            </a:r>
            <a:r>
              <a:rPr lang="ru-RU" sz="2400" spc="-100" dirty="0">
                <a:solidFill>
                  <a:srgbClr val="464646"/>
                </a:solidFill>
                <a:latin typeface="+mj-lt"/>
                <a:ea typeface="+mj-ea"/>
                <a:cs typeface="+mj-cs"/>
              </a:rPr>
              <a:t>– один из ключевых моментов </a:t>
            </a:r>
            <a:r>
              <a:rPr lang="ru-RU" sz="24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формирования деятельного сообщества. </a:t>
            </a:r>
            <a:endParaRPr lang="ru-RU" sz="24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563888" y="1544264"/>
            <a:ext cx="2293996" cy="21727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Сообщество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259632" y="2840408"/>
            <a:ext cx="2293996" cy="217276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Платформа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592145" y="4424584"/>
            <a:ext cx="2293996" cy="21727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Цель, проект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857884" y="2912416"/>
            <a:ext cx="2293996" cy="21727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Модерация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47E8855-E53C-4C0C-9D2C-8353A2E5A1DC}" type="slidenum">
              <a:rPr lang="ru-RU"/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  <p:graphicFrame>
        <p:nvGraphicFramePr>
          <p:cNvPr id="4" name="Объект 4"/>
          <p:cNvGraphicFramePr>
            <a:graphicFrameLocks/>
          </p:cNvGraphicFramePr>
          <p:nvPr/>
        </p:nvGraphicFramePr>
        <p:xfrm>
          <a:off x="-214345" y="1497528"/>
          <a:ext cx="9501254" cy="5630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71813" y="3786188"/>
            <a:ext cx="2786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Коллаборация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188" y="412750"/>
            <a:ext cx="8229600" cy="9906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spc="-100" dirty="0">
                <a:solidFill>
                  <a:srgbClr val="464646"/>
                </a:solidFill>
                <a:latin typeface="+mj-lt"/>
                <a:ea typeface="+mj-ea"/>
                <a:cs typeface="+mj-cs"/>
              </a:rPr>
              <a:t>Social Business Group</a:t>
            </a:r>
            <a:r>
              <a:rPr lang="ru-RU" sz="2400" spc="-100" dirty="0">
                <a:solidFill>
                  <a:srgbClr val="464646"/>
                </a:solidFill>
                <a:latin typeface="+mj-lt"/>
                <a:ea typeface="+mj-ea"/>
                <a:cs typeface="+mj-cs"/>
              </a:rPr>
              <a:t>: </a:t>
            </a:r>
            <a:r>
              <a:rPr lang="ru-RU" sz="2400" spc="-100" dirty="0">
                <a:solidFill>
                  <a:srgbClr val="00AAAD"/>
                </a:solidFill>
                <a:latin typeface="+mj-lt"/>
                <a:ea typeface="+mj-ea"/>
                <a:cs typeface="+mj-cs"/>
              </a:rPr>
              <a:t>модерация сообщества </a:t>
            </a:r>
            <a:r>
              <a:rPr lang="ru-RU" sz="2400" spc="-100" dirty="0">
                <a:solidFill>
                  <a:srgbClr val="464646"/>
                </a:solidFill>
                <a:latin typeface="+mj-lt"/>
                <a:ea typeface="+mj-ea"/>
                <a:cs typeface="+mj-cs"/>
              </a:rPr>
              <a:t>– один из ключевых моментов </a:t>
            </a:r>
            <a:r>
              <a:rPr lang="ru-RU" sz="24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формирования деятельного сообщества. </a:t>
            </a:r>
            <a:endParaRPr lang="ru-RU" sz="24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43563" y="371475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Модерация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Деятельные сообщества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464646"/>
                </a:solidFill>
              </a:rPr>
              <a:t>Деятельные сообщества («communities of practice</a:t>
            </a:r>
            <a:r>
              <a:rPr lang="ru-RU" sz="2000" dirty="0" smtClean="0">
                <a:solidFill>
                  <a:srgbClr val="464646"/>
                </a:solidFill>
              </a:rPr>
              <a:t>») </a:t>
            </a:r>
            <a:r>
              <a:rPr lang="ru-RU" sz="2000" dirty="0" smtClean="0">
                <a:solidFill>
                  <a:srgbClr val="464646"/>
                </a:solidFill>
              </a:rPr>
              <a:t>– сообщества </a:t>
            </a:r>
            <a:r>
              <a:rPr lang="ru-RU" sz="2000" dirty="0" smtClean="0">
                <a:solidFill>
                  <a:srgbClr val="464646"/>
                </a:solidFill>
              </a:rPr>
              <a:t>людей, специальным образом организованных в </a:t>
            </a:r>
            <a:r>
              <a:rPr lang="ru-RU" sz="2000" dirty="0" smtClean="0">
                <a:solidFill>
                  <a:srgbClr val="00AAAD"/>
                </a:solidFill>
              </a:rPr>
              <a:t>виртуальной сети</a:t>
            </a:r>
            <a:r>
              <a:rPr lang="ru-RU" sz="2000" dirty="0" smtClean="0">
                <a:solidFill>
                  <a:srgbClr val="464646"/>
                </a:solidFill>
              </a:rPr>
              <a:t>, взаимодействие которых основано на принципе </a:t>
            </a:r>
            <a:r>
              <a:rPr lang="ru-RU" sz="2000" dirty="0" smtClean="0">
                <a:solidFill>
                  <a:srgbClr val="00AAAD"/>
                </a:solidFill>
              </a:rPr>
              <a:t>массового сотрудничества</a:t>
            </a:r>
            <a:r>
              <a:rPr lang="ru-RU" sz="2000" dirty="0" smtClean="0">
                <a:solidFill>
                  <a:srgbClr val="464646"/>
                </a:solidFill>
              </a:rPr>
              <a:t>  и нацелено на </a:t>
            </a:r>
            <a:r>
              <a:rPr lang="ru-RU" sz="2000" dirty="0" smtClean="0">
                <a:solidFill>
                  <a:srgbClr val="00AAAD"/>
                </a:solidFill>
              </a:rPr>
              <a:t>решение</a:t>
            </a:r>
            <a:r>
              <a:rPr lang="ru-RU" sz="2000" dirty="0" smtClean="0">
                <a:solidFill>
                  <a:srgbClr val="464646"/>
                </a:solidFill>
              </a:rPr>
              <a:t> определенной проблемы или выполнение проекта. </a:t>
            </a:r>
            <a:endParaRPr lang="ru-RU" sz="2000" dirty="0" smtClean="0">
              <a:solidFill>
                <a:srgbClr val="464646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solidFill>
                <a:srgbClr val="464646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464646"/>
                </a:solidFill>
              </a:rPr>
              <a:t>Важная характеристика: нацеленность на </a:t>
            </a:r>
            <a:r>
              <a:rPr lang="ru-RU" sz="2000" dirty="0" smtClean="0">
                <a:solidFill>
                  <a:srgbClr val="00AAAD"/>
                </a:solidFill>
              </a:rPr>
              <a:t>получение результата</a:t>
            </a:r>
            <a:r>
              <a:rPr lang="ru-RU" sz="2000" dirty="0" smtClean="0">
                <a:solidFill>
                  <a:srgbClr val="464646"/>
                </a:solidFill>
              </a:rPr>
              <a:t> и создание определенной </a:t>
            </a:r>
            <a:r>
              <a:rPr lang="ru-RU" sz="2000" dirty="0" smtClean="0">
                <a:solidFill>
                  <a:srgbClr val="00AAAD"/>
                </a:solidFill>
              </a:rPr>
              <a:t>практики (культуры) группового взаимодействия</a:t>
            </a:r>
            <a:r>
              <a:rPr lang="ru-RU" sz="2000" dirty="0" smtClean="0">
                <a:solidFill>
                  <a:srgbClr val="464646"/>
                </a:solidFill>
              </a:rPr>
              <a:t>, дающего возможность решать аналогичные задачи, возникающие в будущем, наилучшим образом. </a:t>
            </a:r>
          </a:p>
          <a:p>
            <a:pPr marL="182880" indent="-182880" fontAlgn="auto">
              <a:spcAft>
                <a:spcPts val="0"/>
              </a:spcAft>
              <a:defRPr/>
            </a:pPr>
            <a:endParaRPr lang="ru-RU" sz="2000" dirty="0"/>
          </a:p>
        </p:txBody>
      </p:sp>
      <p:sp>
        <p:nvSpPr>
          <p:cNvPr id="2355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1B60EF1-A52C-4335-B847-F15E974BCB2C}" type="slidenum">
              <a:rPr lang="ru-RU"/>
              <a:pPr algn="r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377825"/>
            <a:ext cx="8686800" cy="6223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cs typeface="Arial" charset="0"/>
                <a:sym typeface="Arial" charset="0"/>
              </a:rPr>
              <a:t>The Fundamental Cycle of </a:t>
            </a:r>
            <a:r>
              <a:rPr lang="en-US" sz="3600" dirty="0" smtClean="0">
                <a:solidFill>
                  <a:srgbClr val="FF6600"/>
                </a:solidFill>
                <a:cs typeface="Arial" charset="0"/>
                <a:sym typeface="Arial" charset="0"/>
              </a:rPr>
              <a:t>Collaboration</a:t>
            </a:r>
            <a:endParaRPr lang="en-US" sz="3600" dirty="0" smtClean="0">
              <a:solidFill>
                <a:srgbClr val="FF6600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4579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28EAF3-1251-4786-A70B-06EB4BCFBA1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  <p:grpSp>
        <p:nvGrpSpPr>
          <p:cNvPr id="2" name="Group 6"/>
          <p:cNvGrpSpPr/>
          <p:nvPr/>
        </p:nvGrpSpPr>
        <p:grpSpPr>
          <a:xfrm>
            <a:off x="2124602" y="3422579"/>
            <a:ext cx="1338784" cy="1340456"/>
            <a:chOff x="2124602" y="3584974"/>
            <a:chExt cx="1338784" cy="134045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7651" name="Oval 73"/>
            <p:cNvSpPr>
              <a:spLocks noChangeArrowheads="1"/>
            </p:cNvSpPr>
            <p:nvPr/>
          </p:nvSpPr>
          <p:spPr bwMode="gray">
            <a:xfrm>
              <a:off x="2124602" y="3584974"/>
              <a:ext cx="1338784" cy="134045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963"/>
                </a:spcBef>
                <a:spcAft>
                  <a:spcPts val="0"/>
                </a:spcAft>
                <a:defRPr/>
              </a:pPr>
              <a:endParaRPr lang="en-US" sz="54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27654" name="Text Box 75"/>
            <p:cNvSpPr txBox="1">
              <a:spLocks noChangeArrowheads="1"/>
            </p:cNvSpPr>
            <p:nvPr/>
          </p:nvSpPr>
          <p:spPr bwMode="gray">
            <a:xfrm>
              <a:off x="2202108" y="4077199"/>
              <a:ext cx="1128447" cy="33855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fontAlgn="auto" hangingPunct="1">
                <a:spcBef>
                  <a:spcPts val="963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Change</a:t>
              </a:r>
            </a:p>
          </p:txBody>
        </p:sp>
      </p:grp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4019550" y="1531938"/>
            <a:ext cx="1423988" cy="1341437"/>
            <a:chOff x="4039512" y="1686529"/>
            <a:chExt cx="1424267" cy="1340456"/>
          </a:xfrm>
        </p:grpSpPr>
        <p:sp>
          <p:nvSpPr>
            <p:cNvPr id="24601" name="Oval 73"/>
            <p:cNvSpPr>
              <a:spLocks noChangeArrowheads="1"/>
            </p:cNvSpPr>
            <p:nvPr/>
          </p:nvSpPr>
          <p:spPr bwMode="gray">
            <a:xfrm>
              <a:off x="4083090" y="1686529"/>
              <a:ext cx="1337113" cy="134045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ts val="963"/>
                </a:spcBef>
              </a:pPr>
              <a:endParaRPr lang="en-US" sz="5400"/>
            </a:p>
          </p:txBody>
        </p:sp>
        <p:sp>
          <p:nvSpPr>
            <p:cNvPr id="24602" name="Text Box 75"/>
            <p:cNvSpPr txBox="1">
              <a:spLocks noChangeArrowheads="1"/>
            </p:cNvSpPr>
            <p:nvPr/>
          </p:nvSpPr>
          <p:spPr bwMode="gray">
            <a:xfrm>
              <a:off x="4039512" y="2187480"/>
              <a:ext cx="1424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963"/>
                </a:spcBef>
              </a:pPr>
              <a:r>
                <a:rPr lang="en-US" sz="1600" b="1">
                  <a:solidFill>
                    <a:schemeClr val="bg1"/>
                  </a:solidFill>
                  <a:ea typeface="MS PGothic" pitchFamily="34" charset="-128"/>
                  <a:sym typeface="Gill Sans"/>
                </a:rPr>
                <a:t>Contribution</a:t>
              </a:r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6059913" y="3413853"/>
            <a:ext cx="1337113" cy="1340456"/>
            <a:chOff x="6051139" y="3584974"/>
            <a:chExt cx="1337113" cy="1340456"/>
          </a:xfrm>
          <a:solidFill>
            <a:srgbClr val="009999"/>
          </a:solidFill>
        </p:grpSpPr>
        <p:sp>
          <p:nvSpPr>
            <p:cNvPr id="27652" name="Oval 73"/>
            <p:cNvSpPr>
              <a:spLocks noChangeArrowheads="1"/>
            </p:cNvSpPr>
            <p:nvPr/>
          </p:nvSpPr>
          <p:spPr bwMode="gray">
            <a:xfrm>
              <a:off x="6051139" y="3584974"/>
              <a:ext cx="1337113" cy="134045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963"/>
                </a:spcBef>
                <a:spcAft>
                  <a:spcPts val="0"/>
                </a:spcAft>
                <a:defRPr/>
              </a:pPr>
              <a:endParaRPr lang="en-US" sz="54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27656" name="Text Box 75"/>
            <p:cNvSpPr txBox="1">
              <a:spLocks noChangeArrowheads="1"/>
            </p:cNvSpPr>
            <p:nvPr/>
          </p:nvSpPr>
          <p:spPr bwMode="gray">
            <a:xfrm>
              <a:off x="6151175" y="4085925"/>
              <a:ext cx="1176867" cy="33855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fontAlgn="auto" hangingPunct="1">
                <a:spcBef>
                  <a:spcPts val="963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Feedback</a:t>
              </a:r>
            </a:p>
          </p:txBody>
        </p:sp>
      </p:grpSp>
      <p:grpSp>
        <p:nvGrpSpPr>
          <p:cNvPr id="6" name="Group 4"/>
          <p:cNvGrpSpPr/>
          <p:nvPr/>
        </p:nvGrpSpPr>
        <p:grpSpPr>
          <a:xfrm>
            <a:off x="4078231" y="5300599"/>
            <a:ext cx="1337113" cy="1340456"/>
            <a:chOff x="4083090" y="5400105"/>
            <a:chExt cx="1337113" cy="1340456"/>
          </a:xfrm>
          <a:solidFill>
            <a:schemeClr val="bg1"/>
          </a:solidFill>
        </p:grpSpPr>
        <p:sp>
          <p:nvSpPr>
            <p:cNvPr id="27650" name="Oval 73"/>
            <p:cNvSpPr>
              <a:spLocks noChangeArrowheads="1"/>
            </p:cNvSpPr>
            <p:nvPr/>
          </p:nvSpPr>
          <p:spPr bwMode="gray">
            <a:xfrm>
              <a:off x="4083090" y="5400105"/>
              <a:ext cx="1337113" cy="1340456"/>
            </a:xfrm>
            <a:prstGeom prst="ellipse">
              <a:avLst/>
            </a:prstGeom>
            <a:grpFill/>
            <a:ln w="9525">
              <a:solidFill>
                <a:srgbClr val="0099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963"/>
                </a:spcBef>
                <a:spcAft>
                  <a:spcPts val="0"/>
                </a:spcAft>
                <a:defRPr/>
              </a:pPr>
              <a:endParaRPr lang="en-US" sz="54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27657" name="Text Box 75"/>
            <p:cNvSpPr txBox="1">
              <a:spLocks noChangeArrowheads="1"/>
            </p:cNvSpPr>
            <p:nvPr/>
          </p:nvSpPr>
          <p:spPr bwMode="gray">
            <a:xfrm>
              <a:off x="4111148" y="5918197"/>
              <a:ext cx="1280998" cy="33855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fontAlgn="auto" hangingPunct="1">
                <a:spcBef>
                  <a:spcPts val="963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Judgment</a:t>
              </a:r>
            </a:p>
          </p:txBody>
        </p:sp>
      </p:grpSp>
      <p:sp>
        <p:nvSpPr>
          <p:cNvPr id="27659" name="Text Box 75"/>
          <p:cNvSpPr txBox="1">
            <a:spLocks noChangeArrowheads="1"/>
          </p:cNvSpPr>
          <p:nvPr/>
        </p:nvSpPr>
        <p:spPr bwMode="gray">
          <a:xfrm>
            <a:off x="1371600" y="1174750"/>
            <a:ext cx="1263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963"/>
              </a:spcBef>
            </a:pPr>
            <a:r>
              <a:rPr lang="en-US" b="1">
                <a:ea typeface="MS PGothic" pitchFamily="34" charset="-128"/>
                <a:sym typeface="Gill Sans"/>
              </a:rPr>
              <a:t>Purpose</a:t>
            </a:r>
          </a:p>
        </p:txBody>
      </p:sp>
      <p:sp>
        <p:nvSpPr>
          <p:cNvPr id="24585" name="Text Box 75"/>
          <p:cNvSpPr txBox="1">
            <a:spLocks noChangeArrowheads="1"/>
          </p:cNvSpPr>
          <p:nvPr/>
        </p:nvSpPr>
        <p:spPr bwMode="gray">
          <a:xfrm>
            <a:off x="3816350" y="3748088"/>
            <a:ext cx="186055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963"/>
              </a:spcBef>
            </a:pPr>
            <a:r>
              <a:rPr lang="en-US" sz="2000" b="1">
                <a:ea typeface="MS PGothic" pitchFamily="34" charset="-128"/>
                <a:sym typeface="Gill Sans"/>
              </a:rPr>
              <a:t>Community Collaboration Cycle</a:t>
            </a:r>
          </a:p>
        </p:txBody>
      </p:sp>
      <p:sp>
        <p:nvSpPr>
          <p:cNvPr id="27670" name="Text Box 75"/>
          <p:cNvSpPr txBox="1">
            <a:spLocks noChangeArrowheads="1"/>
          </p:cNvSpPr>
          <p:nvPr/>
        </p:nvSpPr>
        <p:spPr bwMode="gray">
          <a:xfrm>
            <a:off x="7773988" y="5467350"/>
            <a:ext cx="1216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963"/>
              </a:spcBef>
            </a:pPr>
            <a:r>
              <a:rPr lang="en-US" b="1">
                <a:ea typeface="MS PGothic" pitchFamily="34" charset="-128"/>
                <a:sym typeface="Gill Sans"/>
              </a:rPr>
              <a:t>Attention</a:t>
            </a:r>
          </a:p>
        </p:txBody>
      </p:sp>
      <p:cxnSp>
        <p:nvCxnSpPr>
          <p:cNvPr id="4" name="Curved Connector 3"/>
          <p:cNvCxnSpPr>
            <a:stCxn id="27659" idx="3"/>
            <a:endCxn id="24601" idx="1"/>
          </p:cNvCxnSpPr>
          <p:nvPr/>
        </p:nvCxnSpPr>
        <p:spPr>
          <a:xfrm>
            <a:off x="2635250" y="1358900"/>
            <a:ext cx="1624013" cy="369888"/>
          </a:xfrm>
          <a:prstGeom prst="curvedConnector2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27652" idx="0"/>
            <a:endCxn id="24601" idx="6"/>
          </p:cNvCxnSpPr>
          <p:nvPr/>
        </p:nvCxnSpPr>
        <p:spPr>
          <a:xfrm rot="16200000" flipV="1">
            <a:off x="5459412" y="2144713"/>
            <a:ext cx="1209675" cy="1327150"/>
          </a:xfrm>
          <a:prstGeom prst="curvedConnector2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63" name="Text Box 75"/>
          <p:cNvSpPr txBox="1">
            <a:spLocks noChangeArrowheads="1"/>
          </p:cNvSpPr>
          <p:nvPr/>
        </p:nvSpPr>
        <p:spPr bwMode="gray">
          <a:xfrm>
            <a:off x="5718175" y="2697163"/>
            <a:ext cx="122396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963"/>
              </a:spcBef>
            </a:pPr>
            <a:r>
              <a:rPr lang="en-US" b="1" i="1">
                <a:ea typeface="MS PGothic" pitchFamily="34" charset="-128"/>
                <a:sym typeface="Gill Sans"/>
              </a:rPr>
              <a:t>Receives</a:t>
            </a:r>
          </a:p>
        </p:txBody>
      </p:sp>
      <p:cxnSp>
        <p:nvCxnSpPr>
          <p:cNvPr id="36" name="Curved Connector 35"/>
          <p:cNvCxnSpPr>
            <a:stCxn id="27650" idx="6"/>
            <a:endCxn id="27652" idx="4"/>
          </p:cNvCxnSpPr>
          <p:nvPr/>
        </p:nvCxnSpPr>
        <p:spPr>
          <a:xfrm flipV="1">
            <a:off x="5414963" y="4754563"/>
            <a:ext cx="1312862" cy="1216025"/>
          </a:xfrm>
          <a:prstGeom prst="curvedConnector2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64" name="Text Box 75"/>
          <p:cNvSpPr txBox="1">
            <a:spLocks noChangeArrowheads="1"/>
          </p:cNvSpPr>
          <p:nvPr/>
        </p:nvSpPr>
        <p:spPr bwMode="gray">
          <a:xfrm>
            <a:off x="6278563" y="5761038"/>
            <a:ext cx="968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963"/>
              </a:spcBef>
            </a:pPr>
            <a:r>
              <a:rPr lang="en-US" b="1" i="1">
                <a:ea typeface="MS PGothic" pitchFamily="34" charset="-128"/>
                <a:sym typeface="Gill Sans"/>
              </a:rPr>
              <a:t>Builds</a:t>
            </a:r>
          </a:p>
        </p:txBody>
      </p:sp>
      <p:cxnSp>
        <p:nvCxnSpPr>
          <p:cNvPr id="41" name="Curved Connector 40"/>
          <p:cNvCxnSpPr>
            <a:stCxn id="27670" idx="1"/>
            <a:endCxn id="27652" idx="4"/>
          </p:cNvCxnSpPr>
          <p:nvPr/>
        </p:nvCxnSpPr>
        <p:spPr>
          <a:xfrm rot="10800000">
            <a:off x="6727825" y="4754563"/>
            <a:ext cx="1046163" cy="898525"/>
          </a:xfrm>
          <a:prstGeom prst="curvedConnector2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227263" y="4762500"/>
            <a:ext cx="1851025" cy="1350963"/>
            <a:chOff x="2226933" y="4763035"/>
            <a:chExt cx="1851297" cy="1350237"/>
          </a:xfrm>
        </p:grpSpPr>
        <p:cxnSp>
          <p:nvCxnSpPr>
            <p:cNvPr id="48" name="Curved Connector 47"/>
            <p:cNvCxnSpPr>
              <a:stCxn id="27651" idx="4"/>
              <a:endCxn id="27650" idx="2"/>
            </p:cNvCxnSpPr>
            <p:nvPr/>
          </p:nvCxnSpPr>
          <p:spPr>
            <a:xfrm rot="16200000" flipH="1">
              <a:off x="2832272" y="4724516"/>
              <a:ext cx="1207439" cy="1284477"/>
            </a:xfrm>
            <a:prstGeom prst="curvedConnector2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600" name="Text Box 75"/>
            <p:cNvSpPr txBox="1">
              <a:spLocks noChangeArrowheads="1"/>
            </p:cNvSpPr>
            <p:nvPr/>
          </p:nvSpPr>
          <p:spPr bwMode="gray">
            <a:xfrm>
              <a:off x="2226933" y="5743940"/>
              <a:ext cx="129730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963"/>
                </a:spcBef>
              </a:pPr>
              <a:r>
                <a:rPr lang="en-US" b="1" i="1">
                  <a:ea typeface="MS PGothic" pitchFamily="34" charset="-128"/>
                  <a:sym typeface="Gill Sans"/>
                </a:rPr>
                <a:t>Creates</a:t>
              </a:r>
            </a:p>
          </p:txBody>
        </p:sp>
      </p:grpSp>
      <p:cxnSp>
        <p:nvCxnSpPr>
          <p:cNvPr id="62" name="Curved Connector 61"/>
          <p:cNvCxnSpPr>
            <a:stCxn id="24601" idx="2"/>
            <a:endCxn id="27651" idx="0"/>
          </p:cNvCxnSpPr>
          <p:nvPr/>
        </p:nvCxnSpPr>
        <p:spPr>
          <a:xfrm rot="10800000" flipV="1">
            <a:off x="2794000" y="2203450"/>
            <a:ext cx="1268413" cy="1219200"/>
          </a:xfrm>
          <a:prstGeom prst="curvedConnector2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62" name="Text Box 75"/>
          <p:cNvSpPr txBox="1">
            <a:spLocks noChangeArrowheads="1"/>
          </p:cNvSpPr>
          <p:nvPr/>
        </p:nvSpPr>
        <p:spPr bwMode="gray">
          <a:xfrm>
            <a:off x="2573338" y="2697163"/>
            <a:ext cx="150495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963"/>
              </a:spcBef>
            </a:pPr>
            <a:r>
              <a:rPr lang="en-US" b="1" i="1">
                <a:ea typeface="MS PGothic" pitchFamily="34" charset="-128"/>
                <a:sym typeface="Gill Sans"/>
              </a:rPr>
              <a:t>Encourages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98463" y="2565400"/>
            <a:ext cx="2395537" cy="857250"/>
            <a:chOff x="398492" y="2564613"/>
            <a:chExt cx="2395502" cy="857966"/>
          </a:xfrm>
        </p:grpSpPr>
        <p:sp>
          <p:nvSpPr>
            <p:cNvPr id="24597" name="Text Box 75"/>
            <p:cNvSpPr txBox="1">
              <a:spLocks noChangeArrowheads="1"/>
            </p:cNvSpPr>
            <p:nvPr/>
          </p:nvSpPr>
          <p:spPr bwMode="gray">
            <a:xfrm>
              <a:off x="398492" y="2564613"/>
              <a:ext cx="13476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963"/>
                </a:spcBef>
              </a:pPr>
              <a:r>
                <a:rPr lang="en-US" b="1">
                  <a:ea typeface="MS PGothic" pitchFamily="34" charset="-128"/>
                  <a:sym typeface="Gill Sans"/>
                </a:rPr>
                <a:t>Results</a:t>
              </a:r>
            </a:p>
          </p:txBody>
        </p:sp>
        <p:cxnSp>
          <p:nvCxnSpPr>
            <p:cNvPr id="65" name="Curved Connector 64"/>
            <p:cNvCxnSpPr>
              <a:endCxn id="27651" idx="0"/>
            </p:cNvCxnSpPr>
            <p:nvPr/>
          </p:nvCxnSpPr>
          <p:spPr>
            <a:xfrm>
              <a:off x="1609736" y="2586857"/>
              <a:ext cx="1184258" cy="835722"/>
            </a:xfrm>
            <a:prstGeom prst="curvedConnector2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 tmFilter="0, 0; .2, .5; .8, .5; 1, 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000" autoRev="1" fill="hold"/>
                                        <p:tgtEl>
                                          <p:spTgt spid="276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/>
      <p:bldP spid="27670" grpId="0"/>
      <p:bldP spid="27670" grpId="1"/>
      <p:bldP spid="27663" grpId="0" animBg="1"/>
      <p:bldP spid="27664" grpId="0"/>
      <p:bldP spid="276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Тенденции, изменяющие жизнь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557338"/>
            <a:ext cx="7521575" cy="2087562"/>
          </a:xfrm>
        </p:spPr>
        <p:txBody>
          <a:bodyPr rtlCol="0">
            <a:normAutofit fontScale="92500"/>
          </a:bodyPr>
          <a:lstStyle/>
          <a:p>
            <a:pPr marL="182880" indent="-182880" fontAlgn="auto">
              <a:spcAft>
                <a:spcPts val="0"/>
              </a:spcAft>
              <a:defRPr/>
            </a:pPr>
            <a:r>
              <a:rPr lang="ru-RU" dirty="0"/>
              <a:t>В последнее время в мире происходят изменения, требующие новой философии, новой организации </a:t>
            </a:r>
            <a:r>
              <a:rPr lang="ru-RU" dirty="0" smtClean="0"/>
              <a:t>деятельности.</a:t>
            </a:r>
            <a:endParaRPr lang="ru-RU" dirty="0"/>
          </a:p>
          <a:p>
            <a:pPr marL="182880" indent="-182880" fontAlgn="auto">
              <a:spcAft>
                <a:spcPts val="0"/>
              </a:spcAft>
              <a:defRPr/>
            </a:pPr>
            <a:r>
              <a:rPr lang="ru-RU" dirty="0"/>
              <a:t>Эти изменения есть следствия базовых тенденций в развитии </a:t>
            </a:r>
            <a:r>
              <a:rPr lang="ru-RU" dirty="0">
                <a:solidFill>
                  <a:srgbClr val="FF6600"/>
                </a:solidFill>
              </a:rPr>
              <a:t>Технологий, Работы, </a:t>
            </a:r>
            <a:r>
              <a:rPr lang="ru-RU" dirty="0" smtClean="0">
                <a:solidFill>
                  <a:srgbClr val="FF6600"/>
                </a:solidFill>
              </a:rPr>
              <a:t>Общества. </a:t>
            </a:r>
            <a:endParaRPr lang="ru-RU" dirty="0">
              <a:solidFill>
                <a:srgbClr val="FF6600"/>
              </a:solidFill>
            </a:endParaRPr>
          </a:p>
          <a:p>
            <a:pPr marL="182880" indent="-18288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29A093-B7B0-40ED-BD41-3F589BFC35F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997825" cy="903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Этапы коллаборативного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412875"/>
            <a:ext cx="7521575" cy="3671888"/>
          </a:xfrm>
        </p:spPr>
        <p:txBody>
          <a:bodyPr rtlCol="0">
            <a:noAutofit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dirty="0" smtClean="0"/>
              <a:t>Ф</a:t>
            </a:r>
            <a:r>
              <a:rPr lang="x-none" sz="2200" smtClean="0"/>
              <a:t>ормирование </a:t>
            </a:r>
            <a:r>
              <a:rPr lang="x-none" sz="2200" smtClean="0">
                <a:solidFill>
                  <a:srgbClr val="FF6600"/>
                </a:solidFill>
              </a:rPr>
              <a:t>«общего смысла» </a:t>
            </a:r>
            <a:r>
              <a:rPr lang="x-none" sz="2200" smtClean="0"/>
              <a:t>проекта, определение </a:t>
            </a:r>
            <a:r>
              <a:rPr lang="x-none" sz="2200" smtClean="0">
                <a:solidFill>
                  <a:srgbClr val="FF6600"/>
                </a:solidFill>
              </a:rPr>
              <a:t>миссии</a:t>
            </a:r>
            <a:r>
              <a:rPr lang="x-none" sz="2200" smtClean="0"/>
              <a:t> деятельного сообщества</a:t>
            </a:r>
            <a:r>
              <a:rPr lang="ru-RU" sz="2200" dirty="0" smtClean="0"/>
              <a:t>, </a:t>
            </a:r>
            <a:r>
              <a:rPr lang="ru-RU" sz="2200" dirty="0">
                <a:solidFill>
                  <a:srgbClr val="FF6600"/>
                </a:solidFill>
              </a:rPr>
              <a:t>целей</a:t>
            </a:r>
            <a:r>
              <a:rPr lang="ru-RU" sz="2200" dirty="0" smtClean="0"/>
              <a:t> проекта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dirty="0" smtClean="0"/>
              <a:t>Ф</a:t>
            </a:r>
            <a:r>
              <a:rPr lang="x-none" sz="2200" smtClean="0"/>
              <a:t>ункциональное </a:t>
            </a:r>
            <a:r>
              <a:rPr lang="x-none" sz="2200">
                <a:solidFill>
                  <a:srgbClr val="FF6600"/>
                </a:solidFill>
              </a:rPr>
              <a:t>самоопределение</a:t>
            </a:r>
            <a:r>
              <a:rPr lang="x-none" sz="2200"/>
              <a:t> участников </a:t>
            </a:r>
            <a:r>
              <a:rPr lang="x-none" sz="2200" smtClean="0"/>
              <a:t>проекта</a:t>
            </a:r>
            <a:r>
              <a:rPr lang="ru-RU" sz="2200" dirty="0"/>
              <a:t> (в </a:t>
            </a:r>
            <a:r>
              <a:rPr lang="ru-RU" sz="2200" dirty="0" err="1"/>
              <a:t>т.ч</a:t>
            </a:r>
            <a:r>
              <a:rPr lang="ru-RU" sz="2200" dirty="0"/>
              <a:t>. личных инвестиций)</a:t>
            </a:r>
            <a:r>
              <a:rPr lang="x-none" sz="2200" smtClean="0"/>
              <a:t>, </a:t>
            </a:r>
            <a:r>
              <a:rPr lang="x-none" sz="2200"/>
              <a:t>формирование </a:t>
            </a:r>
            <a:r>
              <a:rPr lang="x-none" sz="2200">
                <a:solidFill>
                  <a:srgbClr val="FF6600"/>
                </a:solidFill>
              </a:rPr>
              <a:t>структуры </a:t>
            </a:r>
            <a:r>
              <a:rPr lang="x-none" sz="2200"/>
              <a:t>сообщества и </a:t>
            </a:r>
            <a:r>
              <a:rPr lang="x-none" sz="2200">
                <a:solidFill>
                  <a:srgbClr val="FF6600"/>
                </a:solidFill>
              </a:rPr>
              <a:t>инвестиционного</a:t>
            </a:r>
            <a:r>
              <a:rPr lang="x-none" sz="2200"/>
              <a:t> </a:t>
            </a:r>
            <a:r>
              <a:rPr lang="x-none" sz="2200" smtClean="0"/>
              <a:t>плана</a:t>
            </a:r>
            <a:endParaRPr lang="ru-RU" sz="2200" dirty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dirty="0" smtClean="0"/>
              <a:t>Р</a:t>
            </a:r>
            <a:r>
              <a:rPr lang="x-none" sz="2200" smtClean="0"/>
              <a:t>еализация </a:t>
            </a:r>
            <a:r>
              <a:rPr lang="x-none" sz="2200"/>
              <a:t>миссии, </a:t>
            </a:r>
            <a:r>
              <a:rPr lang="x-none" sz="2200">
                <a:solidFill>
                  <a:srgbClr val="FF6600"/>
                </a:solidFill>
              </a:rPr>
              <a:t>достижение</a:t>
            </a:r>
            <a:r>
              <a:rPr lang="x-none" sz="2200"/>
              <a:t> общей </a:t>
            </a:r>
            <a:r>
              <a:rPr lang="x-none" sz="2200" smtClean="0"/>
              <a:t>цели</a:t>
            </a:r>
            <a:endParaRPr lang="ru-RU" sz="2200" dirty="0" smtClean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dirty="0" smtClean="0"/>
              <a:t>Фиксация </a:t>
            </a:r>
            <a:r>
              <a:rPr lang="ru-RU" sz="2200" dirty="0">
                <a:solidFill>
                  <a:srgbClr val="FF6600"/>
                </a:solidFill>
              </a:rPr>
              <a:t>«прибыли»</a:t>
            </a:r>
            <a:r>
              <a:rPr lang="ru-RU" sz="2200" dirty="0"/>
              <a:t>,</a:t>
            </a:r>
            <a:r>
              <a:rPr lang="ru-RU" sz="2200" dirty="0">
                <a:solidFill>
                  <a:srgbClr val="FF6600"/>
                </a:solidFill>
              </a:rPr>
              <a:t> </a:t>
            </a:r>
            <a:r>
              <a:rPr lang="ru-RU" sz="2200" dirty="0" smtClean="0">
                <a:solidFill>
                  <a:srgbClr val="FF6600"/>
                </a:solidFill>
              </a:rPr>
              <a:t>оценка вклада, </a:t>
            </a:r>
            <a:r>
              <a:rPr lang="ru-RU" sz="2200" dirty="0" smtClean="0"/>
              <a:t>распределение </a:t>
            </a:r>
            <a:r>
              <a:rPr lang="ru-RU" sz="2200" dirty="0">
                <a:solidFill>
                  <a:srgbClr val="FF6600"/>
                </a:solidFill>
              </a:rPr>
              <a:t>«дохода» </a:t>
            </a:r>
            <a:r>
              <a:rPr lang="ru-RU" sz="2200" dirty="0"/>
              <a:t>и прав на конечный </a:t>
            </a:r>
            <a:r>
              <a:rPr lang="ru-RU" sz="2200" dirty="0" smtClean="0"/>
              <a:t>продукт</a:t>
            </a:r>
            <a:endParaRPr lang="ru-RU" sz="2200" i="1" dirty="0"/>
          </a:p>
          <a:p>
            <a:pPr marL="182880" indent="-182880" fontAlgn="auto">
              <a:spcAft>
                <a:spcPts val="0"/>
              </a:spcAft>
              <a:defRPr/>
            </a:pPr>
            <a:endParaRPr lang="ru-RU" sz="2200" i="1" dirty="0" smtClean="0"/>
          </a:p>
          <a:p>
            <a:pPr marL="182880" indent="-182880" fontAlgn="auto">
              <a:spcAft>
                <a:spcPts val="0"/>
              </a:spcAft>
              <a:defRPr/>
            </a:pPr>
            <a:endParaRPr lang="ru-RU" sz="2200" dirty="0"/>
          </a:p>
        </p:txBody>
      </p:sp>
      <p:sp>
        <p:nvSpPr>
          <p:cNvPr id="2560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4CE4FC-6AEB-4D15-A24F-B09713FA767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Примеры из практики </a:t>
            </a:r>
            <a:endParaRPr lang="ru-RU" dirty="0"/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>
          <a:xfrm>
            <a:off x="722313" y="4627563"/>
            <a:ext cx="7772400" cy="1500187"/>
          </a:xfrm>
        </p:spPr>
        <p:txBody>
          <a:bodyPr/>
          <a:lstStyle/>
          <a:p>
            <a:r>
              <a:rPr lang="ru-RU" smtClean="0"/>
              <a:t>Опыт реализации проектов по созданию деятельных сообществ</a:t>
            </a:r>
          </a:p>
        </p:txBody>
      </p:sp>
      <p:sp>
        <p:nvSpPr>
          <p:cNvPr id="2662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FAE81E8-2D20-407C-8BBE-39FC3332C01A}" type="slidenum">
              <a:rPr lang="ru-RU"/>
              <a:pPr algn="r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Деятельные сообщества в отечественной практике</a:t>
            </a:r>
            <a:endParaRPr lang="ru-RU" sz="3200" dirty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464646"/>
                </a:solidFill>
              </a:rPr>
              <a:t>Проект </a:t>
            </a:r>
            <a:r>
              <a:rPr lang="ru-RU" smtClean="0">
                <a:solidFill>
                  <a:srgbClr val="00AAAD"/>
                </a:solidFill>
              </a:rPr>
              <a:t>«Открытое мнение»</a:t>
            </a:r>
          </a:p>
          <a:p>
            <a:pPr>
              <a:buFont typeface="Arial" pitchFamily="34" charset="0"/>
              <a:buNone/>
            </a:pPr>
            <a:endParaRPr lang="ru-RU" smtClean="0">
              <a:solidFill>
                <a:srgbClr val="00AAAD"/>
              </a:solidFill>
            </a:endParaRPr>
          </a:p>
          <a:p>
            <a:pPr>
              <a:buFont typeface="Arial" pitchFamily="34" charset="0"/>
              <a:buNone/>
            </a:pPr>
            <a:endParaRPr lang="ru-RU" smtClean="0">
              <a:solidFill>
                <a:srgbClr val="00AAAD"/>
              </a:solidFill>
            </a:endParaRPr>
          </a:p>
          <a:p>
            <a:r>
              <a:rPr lang="ru-RU" smtClean="0">
                <a:solidFill>
                  <a:srgbClr val="464646"/>
                </a:solidFill>
              </a:rPr>
              <a:t>Группа </a:t>
            </a:r>
            <a:r>
              <a:rPr lang="ru-RU" smtClean="0">
                <a:solidFill>
                  <a:srgbClr val="00AAAD"/>
                </a:solidFill>
              </a:rPr>
              <a:t>«Собрание экопоселений»</a:t>
            </a:r>
          </a:p>
          <a:p>
            <a:endParaRPr lang="ru-RU" smtClean="0">
              <a:solidFill>
                <a:srgbClr val="00AAAD"/>
              </a:solidFill>
            </a:endParaRPr>
          </a:p>
          <a:p>
            <a:endParaRPr lang="ru-RU" smtClean="0">
              <a:solidFill>
                <a:srgbClr val="00AAAD"/>
              </a:solidFill>
            </a:endParaRPr>
          </a:p>
          <a:p>
            <a:pPr>
              <a:buFont typeface="Arial" pitchFamily="34" charset="0"/>
              <a:buNone/>
            </a:pPr>
            <a:endParaRPr lang="ru-RU" smtClean="0">
              <a:solidFill>
                <a:srgbClr val="00AAAD"/>
              </a:solidFill>
            </a:endParaRPr>
          </a:p>
          <a:p>
            <a:pPr>
              <a:buFont typeface="Arial" pitchFamily="34" charset="0"/>
              <a:buNone/>
            </a:pPr>
            <a:endParaRPr lang="ru-RU" smtClean="0">
              <a:solidFill>
                <a:srgbClr val="00AAAD"/>
              </a:solidFill>
            </a:endParaRPr>
          </a:p>
          <a:p>
            <a:r>
              <a:rPr lang="ru-RU" smtClean="0">
                <a:solidFill>
                  <a:srgbClr val="464646"/>
                </a:solidFill>
              </a:rPr>
              <a:t>Социальная сеть </a:t>
            </a:r>
            <a:r>
              <a:rPr lang="en-US" smtClean="0">
                <a:solidFill>
                  <a:srgbClr val="00AAAD"/>
                </a:solidFill>
              </a:rPr>
              <a:t>SocioLogos 2.0</a:t>
            </a:r>
            <a:endParaRPr lang="ru-RU" smtClean="0">
              <a:solidFill>
                <a:srgbClr val="00AAAD"/>
              </a:solidFill>
            </a:endParaRPr>
          </a:p>
        </p:txBody>
      </p:sp>
      <p:sp>
        <p:nvSpPr>
          <p:cNvPr id="27652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AF9A97E-CF36-4037-A536-B8908CFF8B31}" type="slidenum">
              <a:rPr lang="ru-RU"/>
              <a:pPr algn="r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3500438"/>
            <a:ext cx="200025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 descr="\\zrg01\work\ZIRCON\SOCIOLOGOS 2.0\SL 2.0_банне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5857875"/>
            <a:ext cx="3448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2286000"/>
            <a:ext cx="3071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1214438" y="4786313"/>
            <a:ext cx="2714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Собрание экопоселений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Проект «Открытое мнение»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464646"/>
                </a:solidFill>
              </a:rPr>
              <a:t>Инициативный эксперимент по проведению полномасштабного социологического исследования в новом для российской социологии формате </a:t>
            </a:r>
            <a:r>
              <a:rPr lang="ru-RU" sz="2000" dirty="0" smtClean="0">
                <a:solidFill>
                  <a:srgbClr val="009999"/>
                </a:solidFill>
              </a:rPr>
              <a:t>«collaborative open research» </a:t>
            </a:r>
            <a:r>
              <a:rPr lang="ru-RU" sz="2000" dirty="0" smtClean="0">
                <a:solidFill>
                  <a:srgbClr val="464646"/>
                </a:solidFill>
              </a:rPr>
              <a:t>— совместных открытых исследований:</a:t>
            </a:r>
          </a:p>
          <a:p>
            <a:pPr lvl="1" indent="-18288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464646"/>
                </a:solidFill>
              </a:rPr>
              <a:t>исследовательский проект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9999"/>
                </a:solidFill>
              </a:rPr>
              <a:t>инициируется, самостоятельно финансируется и реализуется </a:t>
            </a:r>
            <a:r>
              <a:rPr lang="ru-RU" dirty="0" smtClean="0">
                <a:solidFill>
                  <a:srgbClr val="464646"/>
                </a:solidFill>
              </a:rPr>
              <a:t>независимой группой профессиональных социологов и представителей общественности;</a:t>
            </a:r>
          </a:p>
          <a:p>
            <a:pPr lvl="1" indent="-18288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464646"/>
                </a:solidFill>
              </a:rPr>
              <a:t>проект реализуется на условиях </a:t>
            </a:r>
            <a:r>
              <a:rPr lang="ru-RU" dirty="0" smtClean="0">
                <a:solidFill>
                  <a:srgbClr val="009999"/>
                </a:solidFill>
              </a:rPr>
              <a:t>сетевой кооперации и добровольного сотрудничества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464646"/>
                </a:solidFill>
              </a:rPr>
              <a:t>специалистов из разных организаций в отсутствии какой-либо формальной иерархической структуры;</a:t>
            </a:r>
          </a:p>
          <a:p>
            <a:pPr lvl="1" indent="-18288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464646"/>
                </a:solidFill>
              </a:rPr>
              <a:t>проект реализуется </a:t>
            </a:r>
            <a:r>
              <a:rPr lang="ru-RU" dirty="0" smtClean="0">
                <a:solidFill>
                  <a:srgbClr val="009999"/>
                </a:solidFill>
              </a:rPr>
              <a:t>полностью открыто (публично) </a:t>
            </a:r>
            <a:r>
              <a:rPr lang="ru-RU" dirty="0" smtClean="0">
                <a:solidFill>
                  <a:srgbClr val="464646"/>
                </a:solidFill>
              </a:rPr>
              <a:t>на всех этапах исследования, а его результаты становятся доступными всем желающим для анализа и публикации.</a:t>
            </a:r>
          </a:p>
          <a:p>
            <a:pPr marL="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464646"/>
                </a:solidFill>
              </a:rPr>
              <a:t>Пример запуска деятельного сообщества и проведения проекта </a:t>
            </a:r>
            <a:r>
              <a:rPr lang="ru-RU" dirty="0" smtClean="0">
                <a:solidFill>
                  <a:srgbClr val="00AAAD"/>
                </a:solidFill>
              </a:rPr>
              <a:t>полного цикла</a:t>
            </a:r>
            <a:r>
              <a:rPr lang="ru-RU" dirty="0" smtClean="0">
                <a:solidFill>
                  <a:srgbClr val="464646"/>
                </a:solidFill>
              </a:rPr>
              <a:t>. 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464646"/>
              </a:solidFill>
            </a:endParaRPr>
          </a:p>
          <a:p>
            <a:pPr lvl="1" indent="-18288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182880" indent="-18288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67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C5CE72B-348B-4C6C-A9A0-6C504C566B6F}" type="slidenum">
              <a:rPr lang="ru-RU"/>
              <a:pPr algn="r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6215063"/>
            <a:ext cx="28575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Проект «Открытое мнение»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00AAAD"/>
                </a:solidFill>
              </a:rPr>
              <a:t>Основная задача </a:t>
            </a:r>
            <a:r>
              <a:rPr lang="ru-RU" sz="2000" dirty="0" smtClean="0">
                <a:solidFill>
                  <a:srgbClr val="464646"/>
                </a:solidFill>
              </a:rPr>
              <a:t>- получение достоверной, надежной и общедоступной исследовательской информации о состоянии общественного мнения в России на основе независимого, самофинансируемого и полностью открытого исследования.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00AAAD"/>
                </a:solidFill>
              </a:rPr>
              <a:t>Реализация проекта: </a:t>
            </a:r>
          </a:p>
          <a:p>
            <a:pPr marL="354013" indent="-354013" fontAlgn="auto">
              <a:spcAft>
                <a:spcPts val="0"/>
              </a:spcAft>
              <a:buFont typeface="+mj-lt"/>
              <a:buAutoNum type="arabicPeriod"/>
              <a:tabLst>
                <a:tab pos="354013" algn="l"/>
              </a:tabLst>
              <a:defRPr/>
            </a:pPr>
            <a:r>
              <a:rPr lang="ru-RU" sz="2000" dirty="0" smtClean="0">
                <a:solidFill>
                  <a:srgbClr val="464646"/>
                </a:solidFill>
              </a:rPr>
              <a:t>«Открытое мнение» - всероссийский опрос, февраль 2012 года, выборы Президента РФ. </a:t>
            </a:r>
          </a:p>
          <a:p>
            <a:pPr marL="354013" indent="-354013" fontAlgn="auto">
              <a:spcAft>
                <a:spcPts val="0"/>
              </a:spcAft>
              <a:buFont typeface="+mj-lt"/>
              <a:buAutoNum type="arabicPeriod"/>
              <a:tabLst>
                <a:tab pos="354013" algn="l"/>
              </a:tabLst>
              <a:defRPr/>
            </a:pPr>
            <a:r>
              <a:rPr lang="ru-RU" sz="2000" dirty="0" smtClean="0">
                <a:solidFill>
                  <a:srgbClr val="464646"/>
                </a:solidFill>
              </a:rPr>
              <a:t>Проект «Открытое мнение – Астрахань», апрель 2012 года, выборы мэра г. Астрахань. </a:t>
            </a:r>
          </a:p>
          <a:p>
            <a:pPr marL="354013" indent="-354013" fontAlgn="auto">
              <a:spcAft>
                <a:spcPts val="0"/>
              </a:spcAft>
              <a:buFont typeface="+mj-lt"/>
              <a:buAutoNum type="arabicPeriod"/>
              <a:tabLst>
                <a:tab pos="354013" algn="l"/>
              </a:tabLst>
              <a:defRPr/>
            </a:pPr>
            <a:r>
              <a:rPr lang="ru-RU" sz="2000" dirty="0" smtClean="0">
                <a:solidFill>
                  <a:srgbClr val="464646"/>
                </a:solidFill>
              </a:rPr>
              <a:t>«Открытое мнение - Химки», сентябрь-октябрь 2012 года, выборы мэра г.Химки.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464646"/>
                </a:solidFill>
              </a:rPr>
              <a:t>Исследования были направлены на </a:t>
            </a:r>
            <a:r>
              <a:rPr lang="ru-RU" sz="2000" dirty="0" smtClean="0">
                <a:solidFill>
                  <a:srgbClr val="00AAAD"/>
                </a:solidFill>
              </a:rPr>
              <a:t>выявление электоральных предпочтений</a:t>
            </a:r>
            <a:r>
              <a:rPr lang="ru-RU" sz="2000" dirty="0" smtClean="0">
                <a:solidFill>
                  <a:srgbClr val="464646"/>
                </a:solidFill>
              </a:rPr>
              <a:t> жителей России и ее отдельных территориальных единиц (Астрахани, Химок) и должны были отследить честность проведения процедуры выборов. </a:t>
            </a:r>
          </a:p>
        </p:txBody>
      </p:sp>
      <p:sp>
        <p:nvSpPr>
          <p:cNvPr id="2970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4C8C2F3-28CE-4434-8C32-7723AA128671}" type="slidenum">
              <a:rPr lang="ru-RU"/>
              <a:pPr algn="r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DD348D7-B9E6-4A8E-A627-EEF0CF43C785}" type="slidenum">
              <a:rPr lang="ru-RU"/>
              <a:pPr algn="r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001153" cy="5334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43250" y="3467100"/>
            <a:ext cx="2786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0000"/>
                </a:solidFill>
              </a:rPr>
              <a:t>Коллаборация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Проект «Открытое мнение»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7BC5B7-231F-49B6-84E6-15F18F1F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AF7BC5B7-231F-49B6-84E6-15F18F1FE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59F5A5-E34D-4C34-A91C-176A3DED2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4B59F5A5-E34D-4C34-A91C-176A3DED2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E1F4F7-B0B0-468E-B37D-06B643C18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8EE1F4F7-B0B0-468E-B37D-06B643C18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build="p"/>
      <p:bldP spid="7" grpI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Проект «Открытое мнение»</a:t>
            </a:r>
            <a:endParaRPr lang="ru-RU" dirty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smtClean="0">
                <a:solidFill>
                  <a:srgbClr val="464646"/>
                </a:solidFill>
              </a:rPr>
              <a:t>Исследования были подготовлены и организованы </a:t>
            </a:r>
            <a:r>
              <a:rPr lang="ru-RU" sz="2000" smtClean="0">
                <a:solidFill>
                  <a:srgbClr val="00AAAD"/>
                </a:solidFill>
              </a:rPr>
              <a:t>в режиме онлайн</a:t>
            </a:r>
            <a:r>
              <a:rPr lang="ru-RU" sz="2000" smtClean="0">
                <a:solidFill>
                  <a:srgbClr val="464646"/>
                </a:solidFill>
              </a:rPr>
              <a:t> на площадке </a:t>
            </a:r>
            <a:r>
              <a:rPr lang="en-US" sz="2000" u="sng" smtClean="0">
                <a:solidFill>
                  <a:srgbClr val="00AAAD"/>
                </a:solidFill>
              </a:rPr>
              <a:t>Facebook</a:t>
            </a:r>
            <a:r>
              <a:rPr lang="ru-RU" sz="2000" u="sng" smtClean="0">
                <a:solidFill>
                  <a:srgbClr val="00AAAD"/>
                </a:solidFill>
              </a:rPr>
              <a:t>.</a:t>
            </a:r>
            <a:r>
              <a:rPr lang="en-US" sz="2000" u="sng" smtClean="0">
                <a:solidFill>
                  <a:srgbClr val="00AAAD"/>
                </a:solidFill>
              </a:rPr>
              <a:t>com</a:t>
            </a:r>
            <a:r>
              <a:rPr lang="ru-RU" sz="2000" smtClean="0">
                <a:solidFill>
                  <a:srgbClr val="464646"/>
                </a:solidFill>
              </a:rPr>
              <a:t>;</a:t>
            </a:r>
          </a:p>
          <a:p>
            <a:r>
              <a:rPr lang="ru-RU" sz="2000" smtClean="0">
                <a:solidFill>
                  <a:srgbClr val="464646"/>
                </a:solidFill>
              </a:rPr>
              <a:t>Все полученные данные выложены в </a:t>
            </a:r>
            <a:r>
              <a:rPr lang="ru-RU" sz="2000" smtClean="0">
                <a:solidFill>
                  <a:srgbClr val="00AAAD"/>
                </a:solidFill>
              </a:rPr>
              <a:t>открытый доступ </a:t>
            </a:r>
            <a:r>
              <a:rPr lang="ru-RU" sz="2000" smtClean="0">
                <a:solidFill>
                  <a:srgbClr val="464646"/>
                </a:solidFill>
              </a:rPr>
              <a:t>на портале </a:t>
            </a:r>
            <a:r>
              <a:rPr lang="en-US" sz="2000" u="sng" smtClean="0">
                <a:solidFill>
                  <a:srgbClr val="00AAAD"/>
                </a:solidFill>
              </a:rPr>
              <a:t>Sociologos</a:t>
            </a:r>
            <a:r>
              <a:rPr lang="ru-RU" sz="2000" u="sng" smtClean="0">
                <a:solidFill>
                  <a:srgbClr val="00AAAD"/>
                </a:solidFill>
              </a:rPr>
              <a:t>.</a:t>
            </a:r>
            <a:r>
              <a:rPr lang="en-US" sz="2000" u="sng" smtClean="0">
                <a:solidFill>
                  <a:srgbClr val="00AAAD"/>
                </a:solidFill>
              </a:rPr>
              <a:t>ru</a:t>
            </a:r>
            <a:r>
              <a:rPr lang="ru-RU" sz="2000" smtClean="0">
                <a:solidFill>
                  <a:srgbClr val="464646"/>
                </a:solidFill>
              </a:rPr>
              <a:t>. </a:t>
            </a:r>
          </a:p>
          <a:p>
            <a:r>
              <a:rPr lang="ru-RU" sz="2000" smtClean="0">
                <a:solidFill>
                  <a:srgbClr val="464646"/>
                </a:solidFill>
              </a:rPr>
              <a:t>Для покрытия расходов полевой части исследования социологи-участники проекта собрали собственные средства, разработка и анализ данных проводились на общественных началах. Впервые в отечественной практике проведения социологических исследований к </a:t>
            </a:r>
            <a:r>
              <a:rPr lang="ru-RU" sz="2000" smtClean="0">
                <a:solidFill>
                  <a:srgbClr val="00AAAD"/>
                </a:solidFill>
              </a:rPr>
              <a:t>софинасированию</a:t>
            </a:r>
            <a:r>
              <a:rPr lang="ru-RU" sz="2000" smtClean="0">
                <a:solidFill>
                  <a:srgbClr val="464646"/>
                </a:solidFill>
              </a:rPr>
              <a:t> проекта были приглашены рядовые граждане – жители г. Химки. Сбор средств осуществлялся через краудфандинговую платформу </a:t>
            </a:r>
            <a:r>
              <a:rPr lang="en-US" sz="2000" u="sng" smtClean="0">
                <a:solidFill>
                  <a:srgbClr val="00AAAD"/>
                </a:solidFill>
              </a:rPr>
              <a:t>Planeta</a:t>
            </a:r>
            <a:r>
              <a:rPr lang="ru-RU" sz="2000" u="sng" smtClean="0">
                <a:solidFill>
                  <a:srgbClr val="00AAAD"/>
                </a:solidFill>
              </a:rPr>
              <a:t>.</a:t>
            </a:r>
            <a:r>
              <a:rPr lang="en-US" sz="2000" u="sng" smtClean="0">
                <a:solidFill>
                  <a:srgbClr val="00AAAD"/>
                </a:solidFill>
              </a:rPr>
              <a:t>ru</a:t>
            </a:r>
            <a:r>
              <a:rPr lang="ru-RU" sz="2000" smtClean="0">
                <a:solidFill>
                  <a:srgbClr val="464646"/>
                </a:solidFill>
              </a:rPr>
              <a:t>. </a:t>
            </a:r>
          </a:p>
        </p:txBody>
      </p:sp>
      <p:sp>
        <p:nvSpPr>
          <p:cNvPr id="3174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C91BE68-ACB1-42AC-9393-2BD7BB3C70CC}" type="slidenum">
              <a:rPr lang="ru-RU"/>
              <a:pPr algn="r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Основные этапы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54013" indent="-354013" fontAlgn="auto">
              <a:spcAft>
                <a:spcPts val="0"/>
              </a:spcAft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ru-RU" dirty="0" smtClean="0">
                <a:solidFill>
                  <a:srgbClr val="464646"/>
                </a:solidFill>
              </a:rPr>
              <a:t>Ф</a:t>
            </a:r>
            <a:r>
              <a:rPr lang="x-none" smtClean="0">
                <a:solidFill>
                  <a:srgbClr val="464646"/>
                </a:solidFill>
              </a:rPr>
              <a:t>ормирование </a:t>
            </a:r>
            <a:r>
              <a:rPr lang="x-none" smtClean="0">
                <a:solidFill>
                  <a:srgbClr val="009999"/>
                </a:solidFill>
              </a:rPr>
              <a:t>«общего смысла» </a:t>
            </a:r>
            <a:r>
              <a:rPr lang="x-none" smtClean="0">
                <a:solidFill>
                  <a:srgbClr val="464646"/>
                </a:solidFill>
              </a:rPr>
              <a:t>проекта, определение</a:t>
            </a:r>
            <a:r>
              <a:rPr lang="x-none" smtClean="0"/>
              <a:t> </a:t>
            </a:r>
            <a:r>
              <a:rPr lang="x-none" smtClean="0">
                <a:solidFill>
                  <a:srgbClr val="009999"/>
                </a:solidFill>
              </a:rPr>
              <a:t>миссии </a:t>
            </a:r>
            <a:r>
              <a:rPr lang="x-none" smtClean="0">
                <a:solidFill>
                  <a:srgbClr val="464646"/>
                </a:solidFill>
              </a:rPr>
              <a:t>деятельного сообщества</a:t>
            </a:r>
            <a:r>
              <a:rPr lang="ru-RU" dirty="0" smtClean="0">
                <a:solidFill>
                  <a:srgbClr val="464646"/>
                </a:solidFill>
              </a:rPr>
              <a:t>, </a:t>
            </a:r>
            <a:r>
              <a:rPr lang="ru-RU" dirty="0" smtClean="0">
                <a:solidFill>
                  <a:srgbClr val="009999"/>
                </a:solidFill>
              </a:rPr>
              <a:t>целей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464646"/>
                </a:solidFill>
              </a:rPr>
              <a:t>проекта.</a:t>
            </a:r>
          </a:p>
          <a:p>
            <a:pPr marL="354013" indent="-354013" fontAlgn="auto">
              <a:spcAft>
                <a:spcPts val="0"/>
              </a:spcAft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ru-RU" dirty="0" smtClean="0">
                <a:solidFill>
                  <a:srgbClr val="464646"/>
                </a:solidFill>
              </a:rPr>
              <a:t>Ф</a:t>
            </a:r>
            <a:r>
              <a:rPr lang="x-none" smtClean="0">
                <a:solidFill>
                  <a:srgbClr val="464646"/>
                </a:solidFill>
              </a:rPr>
              <a:t>ункциональное </a:t>
            </a:r>
            <a:r>
              <a:rPr lang="x-none" smtClean="0">
                <a:solidFill>
                  <a:srgbClr val="00AAAD"/>
                </a:solidFill>
              </a:rPr>
              <a:t>самоопределение</a:t>
            </a:r>
            <a:r>
              <a:rPr lang="x-none" smtClean="0">
                <a:solidFill>
                  <a:srgbClr val="464646"/>
                </a:solidFill>
              </a:rPr>
              <a:t> участников</a:t>
            </a:r>
            <a:r>
              <a:rPr lang="x-none" smtClean="0"/>
              <a:t> </a:t>
            </a:r>
            <a:r>
              <a:rPr lang="x-none" smtClean="0">
                <a:solidFill>
                  <a:srgbClr val="464646"/>
                </a:solidFill>
              </a:rPr>
              <a:t>проекта</a:t>
            </a:r>
            <a:r>
              <a:rPr lang="ru-RU" dirty="0" smtClean="0">
                <a:solidFill>
                  <a:srgbClr val="464646"/>
                </a:solidFill>
              </a:rPr>
              <a:t> (в т.ч. личных инвестиций)</a:t>
            </a:r>
            <a:r>
              <a:rPr lang="x-none" smtClean="0">
                <a:solidFill>
                  <a:srgbClr val="464646"/>
                </a:solidFill>
              </a:rPr>
              <a:t>, формирование </a:t>
            </a:r>
            <a:r>
              <a:rPr lang="x-none" smtClean="0">
                <a:solidFill>
                  <a:srgbClr val="009999"/>
                </a:solidFill>
              </a:rPr>
              <a:t>структуры</a:t>
            </a:r>
            <a:r>
              <a:rPr lang="x-none" smtClean="0">
                <a:solidFill>
                  <a:srgbClr val="FF6600"/>
                </a:solidFill>
              </a:rPr>
              <a:t> </a:t>
            </a:r>
            <a:r>
              <a:rPr lang="x-none" smtClean="0">
                <a:solidFill>
                  <a:srgbClr val="464646"/>
                </a:solidFill>
              </a:rPr>
              <a:t>сообщества и</a:t>
            </a:r>
            <a:r>
              <a:rPr lang="x-none" smtClean="0"/>
              <a:t> </a:t>
            </a:r>
            <a:r>
              <a:rPr lang="x-none" smtClean="0">
                <a:solidFill>
                  <a:srgbClr val="009999"/>
                </a:solidFill>
              </a:rPr>
              <a:t>инвестиционного</a:t>
            </a:r>
            <a:r>
              <a:rPr lang="x-none" smtClean="0"/>
              <a:t> </a:t>
            </a:r>
            <a:r>
              <a:rPr lang="x-none" smtClean="0">
                <a:solidFill>
                  <a:srgbClr val="464646"/>
                </a:solidFill>
              </a:rPr>
              <a:t>плана</a:t>
            </a:r>
            <a:r>
              <a:rPr lang="ru-RU" dirty="0" smtClean="0">
                <a:solidFill>
                  <a:srgbClr val="464646"/>
                </a:solidFill>
              </a:rPr>
              <a:t>.</a:t>
            </a:r>
          </a:p>
          <a:p>
            <a:pPr marL="354013" indent="-354013" fontAlgn="auto">
              <a:spcAft>
                <a:spcPts val="0"/>
              </a:spcAft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ru-RU" dirty="0" smtClean="0">
                <a:solidFill>
                  <a:srgbClr val="464646"/>
                </a:solidFill>
              </a:rPr>
              <a:t>Р</a:t>
            </a:r>
            <a:r>
              <a:rPr lang="x-none" smtClean="0">
                <a:solidFill>
                  <a:srgbClr val="464646"/>
                </a:solidFill>
              </a:rPr>
              <a:t>еализация миссии, </a:t>
            </a:r>
            <a:r>
              <a:rPr lang="x-none" smtClean="0">
                <a:solidFill>
                  <a:srgbClr val="009999"/>
                </a:solidFill>
              </a:rPr>
              <a:t>достижение</a:t>
            </a:r>
            <a:r>
              <a:rPr lang="x-none" smtClean="0"/>
              <a:t> </a:t>
            </a:r>
            <a:r>
              <a:rPr lang="x-none" smtClean="0">
                <a:solidFill>
                  <a:srgbClr val="464646"/>
                </a:solidFill>
              </a:rPr>
              <a:t>общей цели</a:t>
            </a:r>
            <a:r>
              <a:rPr lang="ru-RU" dirty="0" smtClean="0">
                <a:solidFill>
                  <a:srgbClr val="464646"/>
                </a:solidFill>
              </a:rPr>
              <a:t>.</a:t>
            </a:r>
          </a:p>
          <a:p>
            <a:pPr marL="354013" indent="-354013" fontAlgn="auto">
              <a:spcAft>
                <a:spcPts val="0"/>
              </a:spcAft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ru-RU" dirty="0" smtClean="0">
                <a:solidFill>
                  <a:srgbClr val="464646"/>
                </a:solidFill>
              </a:rPr>
              <a:t>Фиксация </a:t>
            </a:r>
            <a:r>
              <a:rPr lang="ru-RU" dirty="0" smtClean="0">
                <a:solidFill>
                  <a:srgbClr val="009999"/>
                </a:solidFill>
              </a:rPr>
              <a:t>«прибыли», оценка вклада, </a:t>
            </a:r>
            <a:r>
              <a:rPr lang="ru-RU" dirty="0" smtClean="0">
                <a:solidFill>
                  <a:srgbClr val="464646"/>
                </a:solidFill>
              </a:rPr>
              <a:t>распределение </a:t>
            </a:r>
            <a:r>
              <a:rPr lang="ru-RU" dirty="0" smtClean="0">
                <a:solidFill>
                  <a:srgbClr val="009999"/>
                </a:solidFill>
              </a:rPr>
              <a:t>«дохода» </a:t>
            </a:r>
            <a:r>
              <a:rPr lang="ru-RU" dirty="0" smtClean="0">
                <a:solidFill>
                  <a:srgbClr val="464646"/>
                </a:solidFill>
              </a:rPr>
              <a:t>и </a:t>
            </a:r>
            <a:r>
              <a:rPr lang="ru-RU" dirty="0" smtClean="0">
                <a:solidFill>
                  <a:srgbClr val="009999"/>
                </a:solidFill>
              </a:rPr>
              <a:t>прав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464646"/>
                </a:solidFill>
              </a:rPr>
              <a:t>на конечный продукт.</a:t>
            </a:r>
            <a:endParaRPr lang="ru-RU" i="1" dirty="0" smtClean="0">
              <a:solidFill>
                <a:srgbClr val="464646"/>
              </a:solidFill>
            </a:endParaRPr>
          </a:p>
          <a:p>
            <a:pPr marL="182880" indent="-18288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772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F8E6FF4-B111-4696-BE42-B75C56665D6C}" type="slidenum">
              <a:rPr lang="ru-RU"/>
              <a:pPr algn="r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Этап 1. Формирование общего смысла </a:t>
            </a:r>
            <a:endParaRPr lang="ru-RU" dirty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3" indent="-354013">
              <a:lnSpc>
                <a:spcPct val="80000"/>
              </a:lnSpc>
              <a:spcBef>
                <a:spcPts val="600"/>
              </a:spcBef>
              <a:buFont typeface="Arial" pitchFamily="34" charset="0"/>
              <a:buAutoNum type="arabicPeriod"/>
            </a:pPr>
            <a:r>
              <a:rPr lang="ru-RU" sz="1800" smtClean="0">
                <a:solidFill>
                  <a:srgbClr val="464646"/>
                </a:solidFill>
              </a:rPr>
              <a:t>Сообщество отсутствует, есть группа инициаторов</a:t>
            </a:r>
          </a:p>
          <a:p>
            <a:pPr marL="354013" indent="-354013">
              <a:lnSpc>
                <a:spcPct val="80000"/>
              </a:lnSpc>
              <a:spcBef>
                <a:spcPts val="600"/>
              </a:spcBef>
              <a:buFont typeface="Arial" pitchFamily="34" charset="0"/>
              <a:buAutoNum type="arabicPeriod"/>
            </a:pPr>
            <a:r>
              <a:rPr lang="ru-RU" sz="1800" smtClean="0">
                <a:solidFill>
                  <a:srgbClr val="464646"/>
                </a:solidFill>
              </a:rPr>
              <a:t>Есть общая идея проекта, вокруг которой начинается формирование сообщества </a:t>
            </a:r>
          </a:p>
          <a:p>
            <a:pPr marL="354013" indent="-354013">
              <a:lnSpc>
                <a:spcPct val="80000"/>
              </a:lnSpc>
              <a:spcBef>
                <a:spcPts val="600"/>
              </a:spcBef>
            </a:pPr>
            <a:r>
              <a:rPr lang="ru-RU" sz="1800" smtClean="0">
                <a:solidFill>
                  <a:srgbClr val="464646"/>
                </a:solidFill>
              </a:rPr>
              <a:t>Возможность коррекции исходя из интересов привлекаемых участников </a:t>
            </a:r>
          </a:p>
          <a:p>
            <a:pPr marL="354013" indent="-354013">
              <a:lnSpc>
                <a:spcPct val="80000"/>
              </a:lnSpc>
              <a:spcBef>
                <a:spcPts val="600"/>
              </a:spcBef>
            </a:pPr>
            <a:r>
              <a:rPr lang="ru-RU" sz="1800" smtClean="0">
                <a:solidFill>
                  <a:srgbClr val="464646"/>
                </a:solidFill>
              </a:rPr>
              <a:t>Создание сообщества как совокупности социальных (кто?), деятельностных (что?), идеологических (зачем?) и методологических (как?) координат</a:t>
            </a:r>
          </a:p>
          <a:p>
            <a:pPr marL="354013" indent="-354013">
              <a:lnSpc>
                <a:spcPct val="80000"/>
              </a:lnSpc>
              <a:spcBef>
                <a:spcPts val="600"/>
              </a:spcBef>
              <a:buFont typeface="Arial" pitchFamily="34" charset="0"/>
              <a:buAutoNum type="arabicPeriod" startAt="3"/>
            </a:pPr>
            <a:r>
              <a:rPr lang="ru-RU" sz="1800" smtClean="0">
                <a:solidFill>
                  <a:srgbClr val="464646"/>
                </a:solidFill>
              </a:rPr>
              <a:t>Привлечение потенциальных участников </a:t>
            </a:r>
          </a:p>
          <a:p>
            <a:pPr marL="354013" indent="-354013">
              <a:lnSpc>
                <a:spcPct val="80000"/>
              </a:lnSpc>
              <a:spcBef>
                <a:spcPts val="600"/>
              </a:spcBef>
              <a:buFont typeface="Arial" pitchFamily="34" charset="0"/>
              <a:buAutoNum type="arabicPeriod" startAt="3"/>
            </a:pPr>
            <a:r>
              <a:rPr lang="ru-RU" sz="1800" smtClean="0">
                <a:solidFill>
                  <a:srgbClr val="464646"/>
                </a:solidFill>
              </a:rPr>
              <a:t>Процесс согласования индивидуальных интересов</a:t>
            </a:r>
          </a:p>
          <a:p>
            <a:pPr marL="354013" indent="-354013">
              <a:lnSpc>
                <a:spcPct val="80000"/>
              </a:lnSpc>
              <a:spcBef>
                <a:spcPts val="600"/>
              </a:spcBef>
              <a:buFont typeface="Arial" pitchFamily="34" charset="0"/>
              <a:buAutoNum type="arabicPeriod" startAt="3"/>
            </a:pPr>
            <a:r>
              <a:rPr lang="ru-RU" sz="1800" smtClean="0">
                <a:solidFill>
                  <a:srgbClr val="464646"/>
                </a:solidFill>
              </a:rPr>
              <a:t>Появление «общего» интереса всего сообщества - объединения независимых, заинтересованных лиц, решивших вложиться в проект с определенной совместно миссией </a:t>
            </a:r>
          </a:p>
          <a:p>
            <a:pPr marL="354013" indent="-354013">
              <a:lnSpc>
                <a:spcPct val="8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ru-RU" sz="2000" smtClean="0">
                <a:solidFill>
                  <a:srgbClr val="00AAAD"/>
                </a:solidFill>
              </a:rPr>
              <a:t>Конечный результат: </a:t>
            </a:r>
          </a:p>
          <a:p>
            <a:pPr marL="354013" indent="-354013">
              <a:lnSpc>
                <a:spcPct val="80000"/>
              </a:lnSpc>
              <a:spcBef>
                <a:spcPts val="600"/>
              </a:spcBef>
              <a:buFont typeface="Arial" pitchFamily="34" charset="0"/>
              <a:buAutoNum type="arabicParenR"/>
            </a:pPr>
            <a:r>
              <a:rPr lang="ru-RU" sz="2000" smtClean="0">
                <a:solidFill>
                  <a:srgbClr val="464646"/>
                </a:solidFill>
              </a:rPr>
              <a:t>Определение приемлемого для всех членов сообщества смысла проекта (целей и способов их достижения) и миссии сообщества </a:t>
            </a:r>
          </a:p>
          <a:p>
            <a:pPr marL="354013" indent="-354013">
              <a:lnSpc>
                <a:spcPct val="80000"/>
              </a:lnSpc>
              <a:spcBef>
                <a:spcPts val="600"/>
              </a:spcBef>
              <a:buFont typeface="Arial" pitchFamily="34" charset="0"/>
              <a:buAutoNum type="arabicParenR"/>
            </a:pPr>
            <a:r>
              <a:rPr lang="ru-RU" sz="2000" smtClean="0">
                <a:solidFill>
                  <a:srgbClr val="464646"/>
                </a:solidFill>
              </a:rPr>
              <a:t>Формирование первоначального состава сообщества из участников, согласившихся с указанными смыслом и миссией.</a:t>
            </a:r>
          </a:p>
        </p:txBody>
      </p:sp>
      <p:sp>
        <p:nvSpPr>
          <p:cNvPr id="3379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7A5429A-B6D5-495C-A1FF-E582CE654C9F}" type="slidenum">
              <a:rPr lang="ru-RU"/>
              <a:pPr algn="r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Этап 2. Формирование структуры сообщества и инвестиционного плана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rgbClr val="00AAAD"/>
                </a:solidFill>
              </a:rPr>
              <a:t>Самоопределение каждого участника </a:t>
            </a:r>
            <a:r>
              <a:rPr lang="ru-RU" sz="2000" dirty="0" smtClean="0">
                <a:solidFill>
                  <a:srgbClr val="464646"/>
                </a:solidFill>
              </a:rPr>
              <a:t>относительно общего смысла: часть уходит, часть занимает позицию «пассивного наблюдателя», часть – деятельную. 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rgbClr val="00AAAD"/>
                </a:solidFill>
              </a:rPr>
              <a:t>Деятельная позиция</a:t>
            </a:r>
            <a:r>
              <a:rPr lang="ru-RU" sz="2000" dirty="0" smtClean="0">
                <a:solidFill>
                  <a:srgbClr val="464646"/>
                </a:solidFill>
              </a:rPr>
              <a:t>: 1) определение </a:t>
            </a:r>
            <a:r>
              <a:rPr lang="ru-RU" sz="2000" dirty="0" smtClean="0">
                <a:solidFill>
                  <a:srgbClr val="00AAAD"/>
                </a:solidFill>
              </a:rPr>
              <a:t>объема и характера инвестиций</a:t>
            </a:r>
            <a:r>
              <a:rPr lang="ru-RU" sz="2000" dirty="0" smtClean="0">
                <a:solidFill>
                  <a:srgbClr val="464646"/>
                </a:solidFill>
              </a:rPr>
              <a:t> в проект (время, деньги, квалификация, социальный капитал, репутация); 2) определение </a:t>
            </a:r>
            <a:r>
              <a:rPr lang="ru-RU" sz="2000" dirty="0" smtClean="0">
                <a:solidFill>
                  <a:srgbClr val="00AAAD"/>
                </a:solidFill>
              </a:rPr>
              <a:t>обязательств, функциональной нагрузки</a:t>
            </a:r>
            <a:r>
              <a:rPr lang="ru-RU" sz="2000" dirty="0" smtClean="0">
                <a:solidFill>
                  <a:srgbClr val="464646"/>
                </a:solidFill>
              </a:rPr>
              <a:t>, которые готов взять на себя участник проекта.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464646"/>
                </a:solidFill>
              </a:rPr>
              <a:t>+ Активное привлечение </a:t>
            </a:r>
            <a:r>
              <a:rPr lang="ru-RU" sz="2000" dirty="0" smtClean="0">
                <a:solidFill>
                  <a:srgbClr val="00AAAD"/>
                </a:solidFill>
              </a:rPr>
              <a:t>новых участников проекта.</a:t>
            </a:r>
          </a:p>
          <a:p>
            <a:pPr marL="182880" indent="-18288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82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0CE3887-01C4-47AB-A564-14F59F165919}" type="slidenum">
              <a:rPr lang="ru-RU"/>
              <a:pPr algn="r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22325" y="798513"/>
            <a:ext cx="7521575" cy="9017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a typeface="Geneva" pitchFamily="22" charset="-128"/>
              </a:rPr>
              <a:t>Тенденции, изменяющие жизнь: </a:t>
            </a:r>
            <a:br>
              <a:rPr lang="ru-RU" dirty="0" smtClean="0">
                <a:ea typeface="Geneva" pitchFamily="22" charset="-128"/>
              </a:rPr>
            </a:br>
            <a:r>
              <a:rPr lang="ru-RU" dirty="0" smtClean="0">
                <a:solidFill>
                  <a:srgbClr val="FF6600"/>
                </a:solidFill>
                <a:ea typeface="Geneva" pitchFamily="22" charset="-128"/>
              </a:rPr>
              <a:t>технологии</a:t>
            </a:r>
            <a:endParaRPr lang="en-US" dirty="0" smtClean="0">
              <a:solidFill>
                <a:srgbClr val="FF6600"/>
              </a:solidFill>
              <a:ea typeface="Geneva" pitchFamily="22" charset="-128"/>
            </a:endParaRPr>
          </a:p>
        </p:txBody>
      </p:sp>
      <p:sp>
        <p:nvSpPr>
          <p:cNvPr id="8195" name="Объект 1"/>
          <p:cNvSpPr>
            <a:spLocks noGrp="1"/>
          </p:cNvSpPr>
          <p:nvPr>
            <p:ph idx="1"/>
          </p:nvPr>
        </p:nvSpPr>
        <p:spPr>
          <a:xfrm>
            <a:off x="827088" y="1989138"/>
            <a:ext cx="7993062" cy="38877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200" smtClean="0">
                <a:solidFill>
                  <a:srgbClr val="FF6600"/>
                </a:solidFill>
              </a:rPr>
              <a:t>Персональные технические устройства </a:t>
            </a:r>
            <a:r>
              <a:rPr lang="ru-RU" sz="2200" smtClean="0"/>
              <a:t>(компьютеры, средства коммуникации и т.п.) предоставляют отдельным индивидуумам почти такие же производственные возможности, какие имеют компании.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200" smtClean="0">
                <a:solidFill>
                  <a:srgbClr val="FF6600"/>
                </a:solidFill>
              </a:rPr>
              <a:t>«Облачные вычисления» </a:t>
            </a:r>
            <a:r>
              <a:rPr lang="ru-RU" sz="2200" smtClean="0"/>
              <a:t>позволяют отдельным производителям использовать свободные производственные мощности по всему миру.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200" smtClean="0"/>
              <a:t>Контент и данные становятся все более открытыми и широко распространяются. Возрастающая </a:t>
            </a:r>
            <a:r>
              <a:rPr lang="ru-RU" sz="2200" smtClean="0">
                <a:solidFill>
                  <a:srgbClr val="FF6600"/>
                </a:solidFill>
              </a:rPr>
              <a:t>открытость и портативность</a:t>
            </a:r>
            <a:r>
              <a:rPr lang="ru-RU" sz="2200" smtClean="0"/>
              <a:t> делают данные компаний более доступными как для внешних потребителей (покупателей), так и для работников самих компаний. </a:t>
            </a:r>
          </a:p>
        </p:txBody>
      </p:sp>
      <p:sp>
        <p:nvSpPr>
          <p:cNvPr id="819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8B7229-8FBF-4095-9093-0A39F04A73B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Формирование структуры сообщества  «Открытое мнение»</a:t>
            </a:r>
            <a:endParaRPr lang="ru-RU" sz="3200" dirty="0"/>
          </a:p>
        </p:txBody>
      </p:sp>
      <p:sp>
        <p:nvSpPr>
          <p:cNvPr id="3584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2C02675-54ED-4C10-9088-A198758CB1B3}" type="slidenum">
              <a:rPr lang="ru-RU"/>
              <a:pPr algn="r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  <p:pic>
        <p:nvPicPr>
          <p:cNvPr id="35844" name="Picture 2" descr="C:\Documents and Settings\maltceva\Рабочий стол\Открытое мн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643063"/>
            <a:ext cx="4214812" cy="2798762"/>
          </a:xfrm>
        </p:spPr>
      </p:pic>
      <p:pic>
        <p:nvPicPr>
          <p:cNvPr id="35845" name="Picture 3" descr="C:\Documents and Settings\maltceva\Рабочий стол\open research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643063"/>
            <a:ext cx="4176712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Содержимое 2"/>
          <p:cNvSpPr txBox="1">
            <a:spLocks/>
          </p:cNvSpPr>
          <p:nvPr/>
        </p:nvSpPr>
        <p:spPr bwMode="auto">
          <a:xfrm>
            <a:off x="611188" y="4572000"/>
            <a:ext cx="82470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ru-RU" sz="2000">
                <a:solidFill>
                  <a:srgbClr val="464646"/>
                </a:solidFill>
              </a:rPr>
              <a:t>Основной набор участников проходил на </a:t>
            </a:r>
            <a:r>
              <a:rPr lang="ru-RU" sz="2000">
                <a:solidFill>
                  <a:srgbClr val="00AAAD"/>
                </a:solidFill>
              </a:rPr>
              <a:t>втором </a:t>
            </a:r>
            <a:r>
              <a:rPr lang="ru-RU" sz="2000">
                <a:solidFill>
                  <a:srgbClr val="464646"/>
                </a:solidFill>
              </a:rPr>
              <a:t>и </a:t>
            </a:r>
            <a:r>
              <a:rPr lang="ru-RU" sz="2000">
                <a:solidFill>
                  <a:srgbClr val="00AAAD"/>
                </a:solidFill>
              </a:rPr>
              <a:t>третьем</a:t>
            </a:r>
            <a:r>
              <a:rPr lang="ru-RU" sz="2000">
                <a:solidFill>
                  <a:srgbClr val="464646"/>
                </a:solidFill>
              </a:rPr>
              <a:t> этапах становления сообщества, когда число членов группы выросло в </a:t>
            </a:r>
            <a:r>
              <a:rPr lang="ru-RU" sz="2000">
                <a:solidFill>
                  <a:srgbClr val="00AAAD"/>
                </a:solidFill>
              </a:rPr>
              <a:t>четыре раза.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Формирование структуры деятельного сообщества: общая схема</a:t>
            </a:r>
            <a:endParaRPr lang="ru-RU" sz="2800" dirty="0"/>
          </a:p>
        </p:txBody>
      </p:sp>
      <p:sp>
        <p:nvSpPr>
          <p:cNvPr id="368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A4B00FC-5FB9-476A-B219-FE7C0842B724}" type="slidenum">
              <a:rPr lang="ru-RU"/>
              <a:pPr algn="r"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571625"/>
            <a:ext cx="7040562" cy="4572000"/>
          </a:xfr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611188" y="6215063"/>
            <a:ext cx="7561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464646"/>
                </a:solidFill>
              </a:rPr>
              <a:t>Книга </a:t>
            </a:r>
            <a:r>
              <a:rPr lang="en-US" sz="1400">
                <a:solidFill>
                  <a:srgbClr val="464646"/>
                </a:solidFill>
              </a:rPr>
              <a:t>Anthony J. Bradley </a:t>
            </a:r>
            <a:r>
              <a:rPr lang="ru-RU" sz="1400">
                <a:solidFill>
                  <a:srgbClr val="464646"/>
                </a:solidFill>
              </a:rPr>
              <a:t>и </a:t>
            </a:r>
            <a:r>
              <a:rPr lang="en-US" sz="1400">
                <a:solidFill>
                  <a:srgbClr val="464646"/>
                </a:solidFill>
              </a:rPr>
              <a:t>Mark P. McDonald «The Social Organization. How to Use Social Media to Tap the Collective Genius of Your Customers and Employees»</a:t>
            </a:r>
            <a:endParaRPr lang="ru-RU" sz="1400">
              <a:solidFill>
                <a:srgbClr val="46464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Этап 3. Реализация миссии, достижение общей цели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464646"/>
                </a:solidFill>
              </a:rPr>
              <a:t>Главное - организация взаимодействия участников в рамках определенных ими </a:t>
            </a:r>
            <a:r>
              <a:rPr lang="ru-RU" sz="2000" dirty="0" smtClean="0">
                <a:solidFill>
                  <a:srgbClr val="00AAAD"/>
                </a:solidFill>
              </a:rPr>
              <a:t>функциональных позиций</a:t>
            </a:r>
            <a:r>
              <a:rPr lang="ru-RU" sz="2000" dirty="0" smtClean="0">
                <a:solidFill>
                  <a:srgbClr val="464646"/>
                </a:solidFill>
              </a:rPr>
              <a:t>, взятых ими </a:t>
            </a:r>
            <a:r>
              <a:rPr lang="ru-RU" sz="2000" dirty="0" smtClean="0">
                <a:solidFill>
                  <a:srgbClr val="00AAAD"/>
                </a:solidFill>
              </a:rPr>
              <a:t>обязательств</a:t>
            </a:r>
            <a:r>
              <a:rPr lang="ru-RU" sz="2000" dirty="0" smtClean="0">
                <a:solidFill>
                  <a:srgbClr val="464646"/>
                </a:solidFill>
              </a:rPr>
              <a:t> и сделанных ими </a:t>
            </a:r>
            <a:r>
              <a:rPr lang="ru-RU" sz="2000" dirty="0" smtClean="0">
                <a:solidFill>
                  <a:srgbClr val="00AAAD"/>
                </a:solidFill>
              </a:rPr>
              <a:t>инвестиций</a:t>
            </a:r>
            <a:r>
              <a:rPr lang="ru-RU" sz="2000" dirty="0" smtClean="0">
                <a:solidFill>
                  <a:srgbClr val="464646"/>
                </a:solidFill>
              </a:rPr>
              <a:t> таким образом, чтобы в конечном итоге </a:t>
            </a:r>
            <a:r>
              <a:rPr lang="ru-RU" sz="2000" dirty="0" smtClean="0">
                <a:solidFill>
                  <a:srgbClr val="00AAAD"/>
                </a:solidFill>
              </a:rPr>
              <a:t>выполнить смыслообразующую задачу и получить конечный продукт. </a:t>
            </a:r>
          </a:p>
          <a:p>
            <a:pPr marL="182880" indent="-182880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464646"/>
                </a:solidFill>
              </a:rPr>
              <a:t>Специфика «Открытого мнения»: открытыми и публичными были изначально приняты не только собственно </a:t>
            </a:r>
            <a:r>
              <a:rPr lang="ru-RU" sz="2000" dirty="0" smtClean="0">
                <a:solidFill>
                  <a:srgbClr val="00AAAD"/>
                </a:solidFill>
              </a:rPr>
              <a:t>исследовательские процедуры</a:t>
            </a:r>
            <a:r>
              <a:rPr lang="ru-RU" sz="2000" dirty="0" smtClean="0">
                <a:solidFill>
                  <a:srgbClr val="464646"/>
                </a:solidFill>
              </a:rPr>
              <a:t>, но и </a:t>
            </a:r>
            <a:r>
              <a:rPr lang="ru-RU" sz="2000" dirty="0" smtClean="0">
                <a:solidFill>
                  <a:srgbClr val="00AAAD"/>
                </a:solidFill>
              </a:rPr>
              <a:t>процесс принятия решений. </a:t>
            </a:r>
          </a:p>
          <a:p>
            <a:pPr marL="182880" indent="-182880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464646"/>
                </a:solidFill>
              </a:rPr>
              <a:t>Формирование </a:t>
            </a:r>
            <a:r>
              <a:rPr lang="ru-RU" sz="2000" dirty="0" smtClean="0">
                <a:solidFill>
                  <a:srgbClr val="00AAAD"/>
                </a:solidFill>
              </a:rPr>
              <a:t>временной системы управления </a:t>
            </a:r>
            <a:r>
              <a:rPr lang="ru-RU" sz="2000" dirty="0" smtClean="0">
                <a:solidFill>
                  <a:srgbClr val="464646"/>
                </a:solidFill>
              </a:rPr>
              <a:t>– Совета из 6-7 наиболее активных участников процесса, отвечавших за соответствующие участки работы.</a:t>
            </a:r>
          </a:p>
          <a:p>
            <a:pPr marL="719138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464646"/>
                </a:solidFill>
              </a:rPr>
              <a:t>Важно делегировать отдельным участникам </a:t>
            </a:r>
            <a:r>
              <a:rPr lang="ru-RU" sz="2000" dirty="0" smtClean="0">
                <a:solidFill>
                  <a:srgbClr val="00AAAD"/>
                </a:solidFill>
              </a:rPr>
              <a:t>дополнительный функционал по принятию решений</a:t>
            </a:r>
            <a:r>
              <a:rPr lang="ru-RU" sz="2000" dirty="0" smtClean="0">
                <a:solidFill>
                  <a:srgbClr val="464646"/>
                </a:solidFill>
              </a:rPr>
              <a:t>. </a:t>
            </a:r>
            <a:endParaRPr lang="ru-RU" sz="2000" dirty="0">
              <a:solidFill>
                <a:srgbClr val="464646"/>
              </a:solidFill>
            </a:endParaRPr>
          </a:p>
        </p:txBody>
      </p:sp>
      <p:sp>
        <p:nvSpPr>
          <p:cNvPr id="37892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BF170ED-B135-41B8-9475-48323299D70F}" type="slidenum">
              <a:rPr lang="ru-RU"/>
              <a:pPr algn="r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642910" y="5286388"/>
            <a:ext cx="446488" cy="35719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Этап 4. Распределение «дохода» и прав на конечный продукт </a:t>
            </a:r>
            <a:endParaRPr lang="ru-RU" sz="3200" dirty="0"/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ru-RU" sz="2000" smtClean="0">
                <a:solidFill>
                  <a:srgbClr val="464646"/>
                </a:solidFill>
              </a:rPr>
              <a:t>Поскольку вклад в коллаборативном проекте выражается в инвестициях </a:t>
            </a:r>
            <a:r>
              <a:rPr lang="ru-RU" sz="2000" smtClean="0">
                <a:solidFill>
                  <a:srgbClr val="00AAAD"/>
                </a:solidFill>
              </a:rPr>
              <a:t>очень разного типа </a:t>
            </a:r>
            <a:r>
              <a:rPr lang="ru-RU" sz="2000" smtClean="0">
                <a:solidFill>
                  <a:srgbClr val="464646"/>
                </a:solidFill>
              </a:rPr>
              <a:t>(репутация, труд, квалификация, деньги), поэтому его оценка является довольно сложной.</a:t>
            </a:r>
          </a:p>
          <a:p>
            <a:pPr lvl="1">
              <a:spcBef>
                <a:spcPts val="600"/>
              </a:spcBef>
            </a:pPr>
            <a:r>
              <a:rPr lang="ru-RU" smtClean="0">
                <a:solidFill>
                  <a:srgbClr val="464646"/>
                </a:solidFill>
              </a:rPr>
              <a:t>в чем выражен продукт работы деятельного сообщества? </a:t>
            </a:r>
          </a:p>
          <a:p>
            <a:pPr lvl="1">
              <a:spcBef>
                <a:spcPts val="600"/>
              </a:spcBef>
            </a:pPr>
            <a:r>
              <a:rPr lang="ru-RU" smtClean="0">
                <a:solidFill>
                  <a:srgbClr val="464646"/>
                </a:solidFill>
              </a:rPr>
              <a:t>в чем заключается дополнительный прирост капитала? </a:t>
            </a:r>
          </a:p>
          <a:p>
            <a:pPr lvl="1">
              <a:spcBef>
                <a:spcPts val="600"/>
              </a:spcBef>
            </a:pPr>
            <a:r>
              <a:rPr lang="ru-RU" smtClean="0">
                <a:solidFill>
                  <a:srgbClr val="464646"/>
                </a:solidFill>
              </a:rPr>
              <a:t>кому должны принадлежать результаты работы? 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ru-RU" sz="2000" b="1" smtClean="0">
                <a:solidFill>
                  <a:srgbClr val="464646"/>
                </a:solidFill>
              </a:rPr>
              <a:t>«Открытое мнение»: </a:t>
            </a:r>
            <a:r>
              <a:rPr lang="ru-RU" sz="2000" smtClean="0">
                <a:solidFill>
                  <a:srgbClr val="464646"/>
                </a:solidFill>
              </a:rPr>
              <a:t>все достижения проекта были признаны </a:t>
            </a:r>
            <a:r>
              <a:rPr lang="ru-RU" sz="2000" smtClean="0">
                <a:solidFill>
                  <a:srgbClr val="00AAAD"/>
                </a:solidFill>
              </a:rPr>
              <a:t>общим достоянием </a:t>
            </a:r>
            <a:r>
              <a:rPr lang="ru-RU" sz="2000" smtClean="0">
                <a:solidFill>
                  <a:srgbClr val="464646"/>
                </a:solidFill>
              </a:rPr>
              <a:t>участников проекта, свободно используемым и распространяемым ими за пределами группы. 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ru-RU" sz="2000" b="1" smtClean="0">
                <a:solidFill>
                  <a:srgbClr val="464646"/>
                </a:solidFill>
              </a:rPr>
              <a:t>Важно: </a:t>
            </a:r>
            <a:r>
              <a:rPr lang="ru-RU" sz="2000" smtClean="0">
                <a:solidFill>
                  <a:srgbClr val="464646"/>
                </a:solidFill>
              </a:rPr>
              <a:t>Распределение профитов может осуществляться                </a:t>
            </a:r>
            <a:r>
              <a:rPr lang="ru-RU" sz="2000" smtClean="0">
                <a:solidFill>
                  <a:srgbClr val="00AAAD"/>
                </a:solidFill>
              </a:rPr>
              <a:t>в соответствие с вкладами</a:t>
            </a:r>
            <a:r>
              <a:rPr lang="ru-RU" sz="2000" smtClean="0">
                <a:solidFill>
                  <a:srgbClr val="464646"/>
                </a:solidFill>
              </a:rPr>
              <a:t>, которые сделали участники, либо могут использоваться </a:t>
            </a:r>
            <a:r>
              <a:rPr lang="ru-RU" sz="2000" smtClean="0">
                <a:solidFill>
                  <a:srgbClr val="00AAAD"/>
                </a:solidFill>
              </a:rPr>
              <a:t>более сложные правила</a:t>
            </a:r>
            <a:r>
              <a:rPr lang="ru-RU" sz="2000" smtClean="0">
                <a:solidFill>
                  <a:srgbClr val="464646"/>
                </a:solidFill>
              </a:rPr>
              <a:t>. 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endParaRPr lang="ru-RU" sz="2000" smtClean="0">
              <a:solidFill>
                <a:srgbClr val="464646"/>
              </a:solidFill>
            </a:endParaRPr>
          </a:p>
        </p:txBody>
      </p:sp>
      <p:sp>
        <p:nvSpPr>
          <p:cNvPr id="3891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3D024B0-1CEE-411A-88A4-EC08ECEE5C14}" type="slidenum">
              <a:rPr lang="ru-RU"/>
              <a:pPr algn="r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«Открытое мнение»: публицистическая активность</a:t>
            </a:r>
            <a:endParaRPr lang="ru-RU" sz="2800" dirty="0"/>
          </a:p>
        </p:txBody>
      </p:sp>
      <p:sp>
        <p:nvSpPr>
          <p:cNvPr id="3993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D76827A-2368-4A05-9D08-37E48F4889A1}" type="slidenum">
              <a:rPr lang="ru-RU"/>
              <a:pPr algn="r"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/>
          </a:p>
        </p:txBody>
      </p:sp>
      <p:sp>
        <p:nvSpPr>
          <p:cNvPr id="39940" name="Прямоугольник 6"/>
          <p:cNvSpPr>
            <a:spLocks noChangeArrowheads="1"/>
          </p:cNvSpPr>
          <p:nvPr/>
        </p:nvSpPr>
        <p:spPr bwMode="auto">
          <a:xfrm>
            <a:off x="611188" y="5500688"/>
            <a:ext cx="8175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464646"/>
                </a:solidFill>
              </a:rPr>
              <a:t>Распределение публицистической активности внутри группы может быть проинтерпретировано как распределение Парето или «правило 20/80»: </a:t>
            </a:r>
            <a:r>
              <a:rPr lang="ru-RU" sz="2000">
                <a:solidFill>
                  <a:srgbClr val="00AAAD"/>
                </a:solidFill>
              </a:rPr>
              <a:t>20% «активистов» дают 80% результата. </a:t>
            </a:r>
          </a:p>
        </p:txBody>
      </p:sp>
      <p:pic>
        <p:nvPicPr>
          <p:cNvPr id="39941" name="Содержимое 9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1500188"/>
            <a:ext cx="5981700" cy="3938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Выводы по проекту «Открытое мнение»</a:t>
            </a:r>
            <a:endParaRPr lang="ru-RU" sz="3200" dirty="0"/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smtClean="0">
                <a:solidFill>
                  <a:srgbClr val="464646"/>
                </a:solidFill>
              </a:rPr>
              <a:t>Основные </a:t>
            </a:r>
            <a:r>
              <a:rPr lang="ru-RU" sz="2000" smtClean="0">
                <a:solidFill>
                  <a:srgbClr val="00AAAD"/>
                </a:solidFill>
              </a:rPr>
              <a:t>этапы</a:t>
            </a:r>
            <a:r>
              <a:rPr lang="ru-RU" sz="2000" smtClean="0">
                <a:solidFill>
                  <a:srgbClr val="464646"/>
                </a:solidFill>
              </a:rPr>
              <a:t> цикла совместной работы;</a:t>
            </a:r>
          </a:p>
          <a:p>
            <a:r>
              <a:rPr lang="ru-RU" sz="2000" smtClean="0">
                <a:solidFill>
                  <a:srgbClr val="464646"/>
                </a:solidFill>
              </a:rPr>
              <a:t>Управление групповой деятельностью (</a:t>
            </a:r>
            <a:r>
              <a:rPr lang="ru-RU" sz="2000" smtClean="0">
                <a:solidFill>
                  <a:srgbClr val="00AAAD"/>
                </a:solidFill>
              </a:rPr>
              <a:t>модерация</a:t>
            </a:r>
            <a:r>
              <a:rPr lang="ru-RU" sz="2000" smtClean="0">
                <a:solidFill>
                  <a:srgbClr val="464646"/>
                </a:solidFill>
              </a:rPr>
              <a:t>); </a:t>
            </a:r>
          </a:p>
          <a:p>
            <a:r>
              <a:rPr lang="ru-RU" sz="2000" smtClean="0">
                <a:solidFill>
                  <a:srgbClr val="464646"/>
                </a:solidFill>
              </a:rPr>
              <a:t>Передача </a:t>
            </a:r>
            <a:r>
              <a:rPr lang="ru-RU" sz="2000" smtClean="0">
                <a:solidFill>
                  <a:srgbClr val="00AAAD"/>
                </a:solidFill>
              </a:rPr>
              <a:t>функции принятия решений </a:t>
            </a:r>
            <a:r>
              <a:rPr lang="ru-RU" sz="2000" smtClean="0">
                <a:solidFill>
                  <a:srgbClr val="464646"/>
                </a:solidFill>
              </a:rPr>
              <a:t>определенной группе лиц;</a:t>
            </a:r>
          </a:p>
          <a:p>
            <a:r>
              <a:rPr lang="ru-RU" sz="2000" smtClean="0">
                <a:solidFill>
                  <a:srgbClr val="464646"/>
                </a:solidFill>
              </a:rPr>
              <a:t>Вопрос о </a:t>
            </a:r>
            <a:r>
              <a:rPr lang="ru-RU" sz="2000" smtClean="0">
                <a:solidFill>
                  <a:srgbClr val="00AAAD"/>
                </a:solidFill>
              </a:rPr>
              <a:t>распределении дохода;  </a:t>
            </a:r>
          </a:p>
          <a:p>
            <a:r>
              <a:rPr lang="ru-RU" sz="2000" smtClean="0">
                <a:solidFill>
                  <a:srgbClr val="464646"/>
                </a:solidFill>
              </a:rPr>
              <a:t>Вопрос </a:t>
            </a:r>
            <a:r>
              <a:rPr lang="ru-RU" sz="2000" smtClean="0">
                <a:solidFill>
                  <a:srgbClr val="00AAAD"/>
                </a:solidFill>
              </a:rPr>
              <a:t>публичности</a:t>
            </a:r>
            <a:r>
              <a:rPr lang="ru-RU" sz="2000" smtClean="0">
                <a:solidFill>
                  <a:srgbClr val="464646"/>
                </a:solidFill>
              </a:rPr>
              <a:t>, ограничения открытой социальной среды. </a:t>
            </a:r>
          </a:p>
          <a:p>
            <a:pPr>
              <a:buFont typeface="Arial" pitchFamily="34" charset="0"/>
              <a:buNone/>
            </a:pPr>
            <a:endParaRPr lang="ru-RU" smtClean="0"/>
          </a:p>
        </p:txBody>
      </p:sp>
      <p:sp>
        <p:nvSpPr>
          <p:cNvPr id="4096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C3D9F18-BFF7-46DA-9FC8-D7A40CEF3914}" type="slidenum">
              <a:rPr lang="ru-RU"/>
              <a:pPr algn="r"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Группа «Собрание экопоселений» на портале «Будущая Россия»</a:t>
            </a:r>
            <a:endParaRPr lang="ru-RU" sz="3200" dirty="0"/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smtClean="0">
                <a:solidFill>
                  <a:srgbClr val="464646"/>
                </a:solidFill>
              </a:rPr>
              <a:t>В группе проводятся обсуждения различных проблем проектирования, создания и развития </a:t>
            </a:r>
            <a:r>
              <a:rPr lang="ru-RU" sz="2000" smtClean="0">
                <a:solidFill>
                  <a:srgbClr val="00AAAD"/>
                </a:solidFill>
              </a:rPr>
              <a:t>экопоселений</a:t>
            </a:r>
            <a:r>
              <a:rPr lang="ru-RU" sz="2000" smtClean="0">
                <a:solidFill>
                  <a:srgbClr val="464646"/>
                </a:solidFill>
              </a:rPr>
              <a:t> - особых населенческих и общественных образований с особыми целями и характеристиками. Группа призвана стать базой для формирования "деятельного сообщества" - объединения социально активных и заинтересованных граждан, чья деятельность так или иначе связана с созданием и развитием экопоселений в России.</a:t>
            </a:r>
          </a:p>
          <a:p>
            <a:r>
              <a:rPr lang="ru-RU" sz="2000" smtClean="0">
                <a:solidFill>
                  <a:srgbClr val="464646"/>
                </a:solidFill>
              </a:rPr>
              <a:t>Адрес сайта: </a:t>
            </a:r>
            <a:r>
              <a:rPr lang="ru-RU" sz="2000" smtClean="0">
                <a:hlinkClick r:id="rId2"/>
              </a:rPr>
              <a:t>http://park.futurerussia.ru</a:t>
            </a:r>
            <a:r>
              <a:rPr lang="ru-RU" sz="2000" smtClean="0"/>
              <a:t>  </a:t>
            </a:r>
          </a:p>
          <a:p>
            <a:r>
              <a:rPr lang="ru-RU" sz="2000" smtClean="0">
                <a:solidFill>
                  <a:srgbClr val="464646"/>
                </a:solidFill>
              </a:rPr>
              <a:t>Социальная площадка: </a:t>
            </a:r>
            <a:r>
              <a:rPr lang="en-US" sz="2000" smtClean="0">
                <a:solidFill>
                  <a:srgbClr val="00AAAD"/>
                </a:solidFill>
              </a:rPr>
              <a:t>Bitrix</a:t>
            </a:r>
            <a:endParaRPr lang="ru-RU" sz="2000" smtClean="0">
              <a:solidFill>
                <a:srgbClr val="00AAAD"/>
              </a:solidFill>
            </a:endParaRPr>
          </a:p>
          <a:p>
            <a:endParaRPr lang="ru-RU" smtClean="0"/>
          </a:p>
        </p:txBody>
      </p:sp>
      <p:sp>
        <p:nvSpPr>
          <p:cNvPr id="4198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B394A1F-021C-4F8B-9AC7-33CD732EE6B9}" type="slidenum">
              <a:rPr lang="ru-RU"/>
              <a:pPr algn="r"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/>
          </a:p>
        </p:txBody>
      </p:sp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5286375"/>
            <a:ext cx="200025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Группа «Собрание экопоселений» на портале «Будущая Россия»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464646"/>
                </a:solidFill>
              </a:rPr>
              <a:t>Причины, которые могут влиять </a:t>
            </a:r>
            <a:r>
              <a:rPr lang="ru-RU" dirty="0" smtClean="0">
                <a:solidFill>
                  <a:srgbClr val="EC008C"/>
                </a:solidFill>
              </a:rPr>
              <a:t>негативно</a:t>
            </a:r>
            <a:r>
              <a:rPr lang="ru-RU" dirty="0" smtClean="0">
                <a:solidFill>
                  <a:srgbClr val="464646"/>
                </a:solidFill>
              </a:rPr>
              <a:t>:</a:t>
            </a:r>
          </a:p>
          <a:p>
            <a:pPr marL="719138" indent="-365125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464646"/>
                </a:solidFill>
              </a:rPr>
              <a:t>Особая коммуникативная культура некоторых социальных групп («закрытость», недоверие), </a:t>
            </a:r>
          </a:p>
          <a:p>
            <a:pPr marL="719138" indent="-365125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464646"/>
                </a:solidFill>
              </a:rPr>
              <a:t>Неподготовленность к использованию определенной технологической платформы, </a:t>
            </a:r>
          </a:p>
          <a:p>
            <a:pPr marL="719138" indent="-365125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464646"/>
                </a:solidFill>
              </a:rPr>
              <a:t>Сезонная специфика деятельности некоторых социальных групп,</a:t>
            </a:r>
          </a:p>
          <a:p>
            <a:pPr marL="719138" indent="-365125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464646"/>
                </a:solidFill>
              </a:rPr>
              <a:t>Отсутствие модератора как незаинтересованного лица. </a:t>
            </a:r>
            <a:endParaRPr lang="ru-RU" dirty="0" smtClean="0">
              <a:solidFill>
                <a:srgbClr val="464646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464646"/>
                </a:solidFill>
              </a:rPr>
              <a:t>Причины, которые могут влиять </a:t>
            </a:r>
            <a:r>
              <a:rPr lang="ru-RU" dirty="0" smtClean="0">
                <a:solidFill>
                  <a:srgbClr val="00AAAD"/>
                </a:solidFill>
              </a:rPr>
              <a:t>позитивно</a:t>
            </a:r>
            <a:r>
              <a:rPr lang="ru-RU" dirty="0" smtClean="0">
                <a:solidFill>
                  <a:srgbClr val="464646"/>
                </a:solidFill>
              </a:rPr>
              <a:t>:</a:t>
            </a:r>
          </a:p>
          <a:p>
            <a:pPr marL="719138" indent="-365125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464646"/>
                </a:solidFill>
              </a:rPr>
              <a:t>Коммуникации в </a:t>
            </a:r>
            <a:r>
              <a:rPr lang="ru-RU" sz="2000" dirty="0" err="1" smtClean="0">
                <a:solidFill>
                  <a:srgbClr val="464646"/>
                </a:solidFill>
              </a:rPr>
              <a:t>офлайн-пространстве</a:t>
            </a:r>
            <a:r>
              <a:rPr lang="ru-RU" sz="2000" dirty="0" smtClean="0">
                <a:solidFill>
                  <a:srgbClr val="464646"/>
                </a:solidFill>
              </a:rPr>
              <a:t> (встречи, мероприятия). </a:t>
            </a:r>
          </a:p>
          <a:p>
            <a:pPr marL="719138" indent="-365125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464646"/>
                </a:solidFill>
              </a:rPr>
              <a:t>Наличие и осознание общей цели для деятельности.</a:t>
            </a:r>
          </a:p>
          <a:p>
            <a:pPr marL="719138" indent="-365125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solidFill>
                <a:srgbClr val="464646"/>
              </a:solidFill>
            </a:endParaRPr>
          </a:p>
        </p:txBody>
      </p:sp>
      <p:sp>
        <p:nvSpPr>
          <p:cNvPr id="43012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7822671-8981-4E1F-97BA-C38662004EE8}" type="slidenum">
              <a:rPr lang="ru-RU"/>
              <a:pPr algn="r"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484BF36-E647-465A-A6C4-F6B0556C205E}" type="slidenum">
              <a:rPr lang="ru-RU"/>
              <a:pPr algn="r"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908050"/>
            <a:ext cx="3960812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908050"/>
            <a:ext cx="392906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605213"/>
            <a:ext cx="3929062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3614738"/>
            <a:ext cx="3960812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Профессиональная социальная сеть </a:t>
            </a:r>
            <a:r>
              <a:rPr lang="en-US" sz="3200" dirty="0" smtClean="0"/>
              <a:t>SocioLogos 2.0.</a:t>
            </a:r>
            <a:endParaRPr lang="ru-RU" sz="3200" dirty="0"/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ru-RU" sz="2000" smtClean="0">
                <a:solidFill>
                  <a:srgbClr val="464646"/>
                </a:solidFill>
              </a:rPr>
              <a:t>Сеть </a:t>
            </a:r>
            <a:r>
              <a:rPr lang="en-US" sz="2000" smtClean="0">
                <a:solidFill>
                  <a:srgbClr val="464646"/>
                </a:solidFill>
              </a:rPr>
              <a:t>SocioLogos 2.0. – </a:t>
            </a:r>
            <a:r>
              <a:rPr lang="ru-RU" sz="2000" smtClean="0">
                <a:solidFill>
                  <a:srgbClr val="464646"/>
                </a:solidFill>
              </a:rPr>
              <a:t>это профессиональная социальная сеть для совместной работы, созданная на основе среды </a:t>
            </a:r>
            <a:r>
              <a:rPr lang="en-US" sz="2000" smtClean="0">
                <a:solidFill>
                  <a:srgbClr val="464646"/>
                </a:solidFill>
              </a:rPr>
              <a:t>IBM Connections</a:t>
            </a:r>
            <a:r>
              <a:rPr lang="ru-RU" sz="2000" smtClean="0">
                <a:solidFill>
                  <a:srgbClr val="464646"/>
                </a:solidFill>
              </a:rPr>
              <a:t> на базе сайта </a:t>
            </a:r>
            <a:r>
              <a:rPr lang="ru-RU" sz="2000" smtClean="0">
                <a:solidFill>
                  <a:srgbClr val="00AAAD"/>
                </a:solidFill>
              </a:rPr>
              <a:t>Социологос.ру.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smtClean="0">
                <a:solidFill>
                  <a:srgbClr val="464646"/>
                </a:solidFill>
              </a:rPr>
              <a:t>Среда </a:t>
            </a:r>
            <a:r>
              <a:rPr lang="en-US" sz="2000" smtClean="0">
                <a:solidFill>
                  <a:srgbClr val="464646"/>
                </a:solidFill>
              </a:rPr>
              <a:t>I</a:t>
            </a:r>
            <a:r>
              <a:rPr lang="ru-RU" sz="2000" smtClean="0">
                <a:solidFill>
                  <a:srgbClr val="464646"/>
                </a:solidFill>
              </a:rPr>
              <a:t>BM Connections - это программное обеспечение социальной сети, интегрирующее различные способы коммуникации, которое позволяет эффективно обмениваться знаниями и взаимодействовать с коллегами, а также улучшить условия и повысить качество и эффективность работы.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smtClean="0">
                <a:solidFill>
                  <a:srgbClr val="464646"/>
                </a:solidFill>
              </a:rPr>
              <a:t>Адрес сайта: </a:t>
            </a:r>
            <a:r>
              <a:rPr lang="en-US" sz="2000" smtClean="0">
                <a:solidFill>
                  <a:srgbClr val="00AAAD"/>
                </a:solidFill>
                <a:hlinkClick r:id="rId2"/>
              </a:rPr>
              <a:t>www.people.sociologos.ru</a:t>
            </a:r>
            <a:endParaRPr lang="en-US" sz="2000" smtClean="0">
              <a:solidFill>
                <a:srgbClr val="00AAAD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000" smtClean="0">
                <a:solidFill>
                  <a:srgbClr val="464646"/>
                </a:solidFill>
              </a:rPr>
              <a:t>Социальная платформа: </a:t>
            </a:r>
            <a:r>
              <a:rPr lang="en-US" sz="2000" smtClean="0">
                <a:solidFill>
                  <a:srgbClr val="00AAAD"/>
                </a:solidFill>
              </a:rPr>
              <a:t>IBM Connections</a:t>
            </a:r>
          </a:p>
        </p:txBody>
      </p:sp>
      <p:sp>
        <p:nvSpPr>
          <p:cNvPr id="4506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2E13F16-E010-4DD8-AF19-E5487D483E2B}" type="slidenum">
              <a:rPr lang="ru-RU"/>
              <a:pPr algn="r"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/>
          </a:p>
        </p:txBody>
      </p:sp>
      <p:pic>
        <p:nvPicPr>
          <p:cNvPr id="45061" name="Picture 4" descr="\\zrg01\work\ZIRCON\SOCIOLOGOS 2.0\SL 2.0_банне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5715000"/>
            <a:ext cx="4310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325" y="635000"/>
            <a:ext cx="7521575" cy="9366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ea typeface="Geneva" pitchFamily="22" charset="-128"/>
              </a:rPr>
              <a:t>Тенденции, изменяющие жизнь: </a:t>
            </a:r>
            <a:br>
              <a:rPr lang="ru-RU" dirty="0">
                <a:ea typeface="Geneva" pitchFamily="22" charset="-128"/>
              </a:rPr>
            </a:br>
            <a:r>
              <a:rPr lang="ru-RU" dirty="0" smtClean="0">
                <a:solidFill>
                  <a:srgbClr val="FF6600"/>
                </a:solidFill>
                <a:ea typeface="Geneva" pitchFamily="22" charset="-128"/>
              </a:rPr>
              <a:t>работа</a:t>
            </a:r>
            <a:endParaRPr lang="ru-RU" dirty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468313" y="1968500"/>
            <a:ext cx="8280400" cy="40322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200" smtClean="0"/>
              <a:t>Изменяется баланс </a:t>
            </a:r>
            <a:r>
              <a:rPr lang="ru-RU" sz="2200" smtClean="0">
                <a:solidFill>
                  <a:srgbClr val="FF6600"/>
                </a:solidFill>
              </a:rPr>
              <a:t>«работа/личная жизнь»</a:t>
            </a:r>
            <a:r>
              <a:rPr lang="ru-RU" sz="2200" smtClean="0"/>
              <a:t>. Переход к производству, базирующемуся на информации, делает понятие «рабочего времени» более сложным – «</a:t>
            </a:r>
            <a:r>
              <a:rPr lang="ru-RU" sz="2200" i="1" smtClean="0"/>
              <a:t>люди не «отключают мозг», когда выходят за пределы офиса ,и не остаются на 100% сконцентрированными на задаче в течение всего дня».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200" smtClean="0"/>
              <a:t>Работа </a:t>
            </a:r>
            <a:r>
              <a:rPr lang="ru-RU" sz="2200" smtClean="0">
                <a:solidFill>
                  <a:srgbClr val="FF6600"/>
                </a:solidFill>
              </a:rPr>
              <a:t>не локализуется </a:t>
            </a:r>
            <a:r>
              <a:rPr lang="ru-RU" sz="2200" smtClean="0"/>
              <a:t>в одной точке пространства, </a:t>
            </a:r>
            <a:r>
              <a:rPr lang="ru-RU" sz="2200" smtClean="0">
                <a:solidFill>
                  <a:srgbClr val="FF6600"/>
                </a:solidFill>
              </a:rPr>
              <a:t>не привязывается к месту</a:t>
            </a:r>
            <a:r>
              <a:rPr lang="ru-RU" sz="2200" smtClean="0"/>
              <a:t> (в т.ч. городу, стране) 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200" smtClean="0"/>
              <a:t>Работа все чаще </a:t>
            </a:r>
            <a:r>
              <a:rPr lang="ru-RU" sz="2200" smtClean="0">
                <a:solidFill>
                  <a:srgbClr val="FF6600"/>
                </a:solidFill>
              </a:rPr>
              <a:t>не связана с одной компанией</a:t>
            </a:r>
            <a:r>
              <a:rPr lang="ru-RU" sz="2200" smtClean="0"/>
              <a:t>. Многие люди работают в разных компаниях и разных проектах. Компании все чаще используют труд фрилансеров и не привязываются к определенным работникам.  </a:t>
            </a: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2B7643-53B3-4FF8-B8B3-568170B14D6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Профессиональная социальная сеть </a:t>
            </a:r>
            <a:r>
              <a:rPr lang="en-US" sz="3200" dirty="0" smtClean="0"/>
              <a:t>SocioLogos 2.0</a:t>
            </a:r>
            <a:r>
              <a:rPr lang="ru-RU" sz="3200" dirty="0" smtClean="0">
                <a:solidFill>
                  <a:srgbClr val="464646"/>
                </a:solidFill>
                <a:latin typeface="+mn-lt"/>
              </a:rPr>
              <a:t>: основные возможности</a:t>
            </a:r>
            <a:endParaRPr lang="ru-RU" sz="3200" dirty="0">
              <a:solidFill>
                <a:srgbClr val="464646"/>
              </a:solidFill>
              <a:latin typeface="+mn-lt"/>
            </a:endParaRPr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464646"/>
                </a:solidFill>
              </a:rPr>
              <a:t>Предоставление </a:t>
            </a:r>
            <a:r>
              <a:rPr lang="ru-RU" smtClean="0">
                <a:solidFill>
                  <a:srgbClr val="00AAAD"/>
                </a:solidFill>
              </a:rPr>
              <a:t>большого количества возможностей</a:t>
            </a:r>
            <a:r>
              <a:rPr lang="ru-RU" smtClean="0">
                <a:solidFill>
                  <a:srgbClr val="464646"/>
                </a:solidFill>
              </a:rPr>
              <a:t>: </a:t>
            </a:r>
          </a:p>
          <a:p>
            <a:pPr lvl="1">
              <a:buFont typeface="Wingdings" pitchFamily="2" charset="2"/>
              <a:buChar char="§"/>
            </a:pPr>
            <a:r>
              <a:rPr lang="ru-RU" sz="1800" smtClean="0">
                <a:solidFill>
                  <a:srgbClr val="464646"/>
                </a:solidFill>
              </a:rPr>
              <a:t>Создание пространства для сотрудничества рабочих групп, «виртуальных офисов» организаций и сообществ</a:t>
            </a:r>
          </a:p>
          <a:p>
            <a:pPr lvl="1">
              <a:buFont typeface="Wingdings" pitchFamily="2" charset="2"/>
              <a:buChar char="§"/>
            </a:pPr>
            <a:r>
              <a:rPr lang="ru-RU" sz="1800" smtClean="0">
                <a:solidFill>
                  <a:srgbClr val="464646"/>
                </a:solidFill>
              </a:rPr>
              <a:t>Создание сети полезных контактов, поиск сотрудников и экспертов</a:t>
            </a:r>
          </a:p>
          <a:p>
            <a:pPr lvl="1">
              <a:buFont typeface="Wingdings" pitchFamily="2" charset="2"/>
              <a:buChar char="§"/>
            </a:pPr>
            <a:r>
              <a:rPr lang="ru-RU" sz="1800" smtClean="0">
                <a:solidFill>
                  <a:srgbClr val="464646"/>
                </a:solidFill>
              </a:rPr>
              <a:t>Предоставление совместного доступа к рабочим документам и ресурсам, обмен важной информацией</a:t>
            </a:r>
          </a:p>
          <a:p>
            <a:pPr lvl="1">
              <a:buFont typeface="Wingdings" pitchFamily="2" charset="2"/>
              <a:buChar char="§"/>
            </a:pPr>
            <a:r>
              <a:rPr lang="ru-RU" sz="1800" smtClean="0">
                <a:solidFill>
                  <a:srgbClr val="464646"/>
                </a:solidFill>
              </a:rPr>
              <a:t>Организация работы коллектива и ресурсов вокруг задач проекта</a:t>
            </a:r>
          </a:p>
          <a:p>
            <a:pPr lvl="1">
              <a:buFont typeface="Wingdings" pitchFamily="2" charset="2"/>
              <a:buChar char="§"/>
            </a:pPr>
            <a:r>
              <a:rPr lang="ru-RU" sz="1800" smtClean="0">
                <a:solidFill>
                  <a:srgbClr val="464646"/>
                </a:solidFill>
              </a:rPr>
              <a:t>Создание места для обмена идеями в коллективе</a:t>
            </a:r>
          </a:p>
          <a:p>
            <a:pPr lvl="1">
              <a:buFont typeface="Wingdings" pitchFamily="2" charset="2"/>
              <a:buChar char="§"/>
            </a:pPr>
            <a:r>
              <a:rPr lang="ru-RU" sz="1800" smtClean="0">
                <a:solidFill>
                  <a:srgbClr val="464646"/>
                </a:solidFill>
              </a:rPr>
              <a:t>Передача знаний и опыта, обмен новостями</a:t>
            </a:r>
          </a:p>
          <a:p>
            <a:r>
              <a:rPr lang="ru-RU" smtClean="0">
                <a:solidFill>
                  <a:srgbClr val="00AAAD"/>
                </a:solidFill>
              </a:rPr>
              <a:t>Закрытый характер </a:t>
            </a:r>
            <a:r>
              <a:rPr lang="ru-RU" smtClean="0">
                <a:solidFill>
                  <a:srgbClr val="464646"/>
                </a:solidFill>
              </a:rPr>
              <a:t>социальной сети </a:t>
            </a:r>
          </a:p>
          <a:p>
            <a:pPr>
              <a:buFont typeface="Arial" pitchFamily="34" charset="0"/>
              <a:buNone/>
            </a:pPr>
            <a:endParaRPr lang="ru-RU" sz="2000" smtClean="0">
              <a:solidFill>
                <a:srgbClr val="464646"/>
              </a:solidFill>
            </a:endParaRPr>
          </a:p>
          <a:p>
            <a:endParaRPr lang="ru-RU" smtClean="0"/>
          </a:p>
        </p:txBody>
      </p:sp>
      <p:sp>
        <p:nvSpPr>
          <p:cNvPr id="4608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71920E3-F561-4F70-AA0C-B7DDC3827054}" type="slidenum">
              <a:rPr lang="ru-RU"/>
              <a:pPr algn="r"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Профессиональная социальная сеть </a:t>
            </a:r>
            <a:r>
              <a:rPr lang="en-US" sz="3200" dirty="0" smtClean="0"/>
              <a:t>SocioLogos 2.0.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464646"/>
                </a:solidFill>
              </a:rPr>
              <a:t>Работа в сети </a:t>
            </a:r>
            <a:r>
              <a:rPr lang="ru-RU" dirty="0" smtClean="0">
                <a:solidFill>
                  <a:srgbClr val="EC008C"/>
                </a:solidFill>
              </a:rPr>
              <a:t>не может быть эффективной</a:t>
            </a:r>
            <a:r>
              <a:rPr lang="ru-RU" dirty="0" smtClean="0">
                <a:solidFill>
                  <a:srgbClr val="464646"/>
                </a:solidFill>
              </a:rPr>
              <a:t>, если: </a:t>
            </a:r>
          </a:p>
          <a:p>
            <a:pPr marL="719138" indent="-17780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464646"/>
                </a:solidFill>
              </a:rPr>
              <a:t> Отсутствует конкретный проект для совместной работы.</a:t>
            </a:r>
          </a:p>
          <a:p>
            <a:pPr marL="719138" indent="-17780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464646"/>
                </a:solidFill>
              </a:rPr>
              <a:t> Проект имеет строгое функциональное и структурное распределение и не требует генерации нового знания. </a:t>
            </a:r>
          </a:p>
          <a:p>
            <a:pPr marL="719138" indent="-17780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464646"/>
                </a:solidFill>
              </a:rPr>
              <a:t> Ведение коммуникации и совместная работа над проектом традиционным способом представляются более эффективными, тогда как сетевой вариант требует лишних временных затрат.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464646"/>
                </a:solidFill>
              </a:rPr>
              <a:t>Работа в сети </a:t>
            </a:r>
            <a:r>
              <a:rPr lang="ru-RU" dirty="0" smtClean="0">
                <a:solidFill>
                  <a:srgbClr val="00AAAD"/>
                </a:solidFill>
              </a:rPr>
              <a:t>может быть эффективной</a:t>
            </a:r>
            <a:r>
              <a:rPr lang="ru-RU" dirty="0" smtClean="0">
                <a:solidFill>
                  <a:srgbClr val="464646"/>
                </a:solidFill>
              </a:rPr>
              <a:t>, если: </a:t>
            </a:r>
          </a:p>
          <a:p>
            <a:pPr marL="801688" indent="-260350" fontAlgn="auto">
              <a:spcAft>
                <a:spcPts val="0"/>
              </a:spcAft>
              <a:buFont typeface="Wingdings" pitchFamily="2" charset="2"/>
              <a:buChar char="ü"/>
              <a:tabLst>
                <a:tab pos="719138" algn="l"/>
                <a:tab pos="801688" algn="l"/>
              </a:tabLst>
              <a:defRPr/>
            </a:pPr>
            <a:r>
              <a:rPr lang="ru-RU" sz="2000" dirty="0" smtClean="0">
                <a:solidFill>
                  <a:srgbClr val="464646"/>
                </a:solidFill>
              </a:rPr>
              <a:t>Сеть используется как «виртуальный офис» для хранения и систематизации материалов и внутренних документов (и является единственным местом их нахождения). </a:t>
            </a:r>
          </a:p>
          <a:p>
            <a:pPr marL="801688" indent="-260350" fontAlgn="auto">
              <a:spcAft>
                <a:spcPts val="0"/>
              </a:spcAft>
              <a:buFont typeface="Wingdings" pitchFamily="2" charset="2"/>
              <a:buChar char="ü"/>
              <a:tabLst>
                <a:tab pos="719138" algn="l"/>
                <a:tab pos="801688" algn="l"/>
              </a:tabLst>
              <a:defRPr/>
            </a:pPr>
            <a:r>
              <a:rPr lang="ru-RU" sz="2000" dirty="0" smtClean="0">
                <a:solidFill>
                  <a:srgbClr val="464646"/>
                </a:solidFill>
              </a:rPr>
              <a:t>Участники сообщества находятся в разных географических и временных координатах. </a:t>
            </a:r>
          </a:p>
          <a:p>
            <a:pPr marL="719138" indent="-17780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000" dirty="0" smtClean="0">
              <a:solidFill>
                <a:srgbClr val="464646"/>
              </a:solidFill>
            </a:endParaRPr>
          </a:p>
          <a:p>
            <a:pPr marL="182880" indent="-18288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710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ACF1933-0BE8-41E2-ADF5-E37FAC807759}" type="slidenum">
              <a:rPr lang="ru-RU"/>
              <a:pPr algn="r"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Практические рекомендации</a:t>
            </a:r>
            <a:endParaRPr lang="ru-RU" sz="3600" dirty="0"/>
          </a:p>
        </p:txBody>
      </p:sp>
      <p:sp>
        <p:nvSpPr>
          <p:cNvPr id="48131" name="Текст 2"/>
          <p:cNvSpPr>
            <a:spLocks noGrp="1"/>
          </p:cNvSpPr>
          <p:nvPr>
            <p:ph type="body" idx="1"/>
          </p:nvPr>
        </p:nvSpPr>
        <p:spPr>
          <a:xfrm>
            <a:off x="722313" y="4627563"/>
            <a:ext cx="7772400" cy="1500187"/>
          </a:xfrm>
        </p:spPr>
        <p:txBody>
          <a:bodyPr/>
          <a:lstStyle/>
          <a:p>
            <a:r>
              <a:rPr lang="ru-RU" smtClean="0"/>
              <a:t>Условия, которые необходимо учитывать при запуске деятельных сообществ </a:t>
            </a:r>
          </a:p>
        </p:txBody>
      </p:sp>
      <p:sp>
        <p:nvSpPr>
          <p:cNvPr id="48132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7461007-6B02-480D-8899-CADB6051E8EE}" type="slidenum">
              <a:rPr lang="ru-RU"/>
              <a:pPr algn="r"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IT </a:t>
            </a:r>
            <a:r>
              <a:rPr lang="ru-RU" dirty="0" smtClean="0"/>
              <a:t>или социальные технологии? 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928794" y="1357298"/>
          <a:ext cx="5183720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915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9E5217F-C7EA-43CA-80BA-288A2F0E104A}" type="slidenum">
              <a:rPr lang="ru-RU"/>
              <a:pPr algn="r"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/>
          </a:p>
        </p:txBody>
      </p:sp>
      <p:sp>
        <p:nvSpPr>
          <p:cNvPr id="49157" name="Содержимое 2"/>
          <p:cNvSpPr txBox="1">
            <a:spLocks/>
          </p:cNvSpPr>
          <p:nvPr/>
        </p:nvSpPr>
        <p:spPr bwMode="auto">
          <a:xfrm>
            <a:off x="611188" y="4133850"/>
            <a:ext cx="810418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spcBef>
                <a:spcPts val="6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</a:pPr>
            <a:endParaRPr lang="ru-RU" sz="2000">
              <a:solidFill>
                <a:srgbClr val="464646"/>
              </a:solidFill>
            </a:endParaRPr>
          </a:p>
          <a:p>
            <a:pPr marL="177800" indent="-177800">
              <a:spcBef>
                <a:spcPts val="6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</a:pPr>
            <a:r>
              <a:rPr lang="ru-RU" sz="2000">
                <a:solidFill>
                  <a:srgbClr val="464646"/>
                </a:solidFill>
              </a:rPr>
              <a:t>Вариантов социальных медиа, предоставляющих возможности коллективной работы, уже достаточно много. Однако даже самые продвинутые технологии могут не работать в социальной среде, построенной </a:t>
            </a:r>
            <a:r>
              <a:rPr lang="ru-RU" sz="2000">
                <a:solidFill>
                  <a:srgbClr val="EC008C"/>
                </a:solidFill>
              </a:rPr>
              <a:t>без учета культуры массового социального взаимодействия</a:t>
            </a:r>
            <a:r>
              <a:rPr lang="ru-RU" sz="20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Главные ошибки при запуске деятельных сообществ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EC008C"/>
                </a:solidFill>
              </a:rPr>
              <a:t>Как не нужно:</a:t>
            </a:r>
          </a:p>
          <a:p>
            <a:pPr marL="354013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464646"/>
                </a:solidFill>
              </a:rPr>
              <a:t>Концентрация </a:t>
            </a:r>
            <a:r>
              <a:rPr lang="ru-RU" sz="2000" dirty="0" smtClean="0">
                <a:solidFill>
                  <a:srgbClr val="EC008C"/>
                </a:solidFill>
              </a:rPr>
              <a:t>исключительно на технологической стороне </a:t>
            </a:r>
            <a:r>
              <a:rPr lang="ru-RU" sz="2000" dirty="0" smtClean="0">
                <a:solidFill>
                  <a:srgbClr val="464646"/>
                </a:solidFill>
              </a:rPr>
              <a:t>вопроса, которая чаще всего кажется наиболее важной и сложной.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AAAD"/>
                </a:solidFill>
              </a:rPr>
              <a:t>Как нужно: </a:t>
            </a:r>
          </a:p>
          <a:p>
            <a:pPr marL="354013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464646"/>
                </a:solidFill>
              </a:rPr>
              <a:t>В первую очередь стоит концентрироваться на </a:t>
            </a:r>
            <a:r>
              <a:rPr lang="ru-RU" sz="2000" dirty="0" smtClean="0">
                <a:solidFill>
                  <a:srgbClr val="00AAAD"/>
                </a:solidFill>
              </a:rPr>
              <a:t>достижении цели посредством нового коллективного поведения</a:t>
            </a:r>
            <a:r>
              <a:rPr lang="ru-RU" sz="2000" dirty="0" smtClean="0">
                <a:solidFill>
                  <a:srgbClr val="464646"/>
                </a:solidFill>
              </a:rPr>
              <a:t>, которое становится возможным благодаря технологиям. Технологии выступают лишь способствующим фактором, который сам по себе практически не имеет никакой ценности. Ценность же заключается именно в </a:t>
            </a:r>
            <a:r>
              <a:rPr lang="ru-RU" sz="2000" dirty="0" smtClean="0">
                <a:solidFill>
                  <a:srgbClr val="00AAAD"/>
                </a:solidFill>
              </a:rPr>
              <a:t>организации совместной деятельности, ориентированной на цель</a:t>
            </a:r>
            <a:r>
              <a:rPr lang="ru-RU" sz="2000" dirty="0" smtClean="0">
                <a:solidFill>
                  <a:srgbClr val="464646"/>
                </a:solidFill>
              </a:rPr>
              <a:t>.</a:t>
            </a:r>
          </a:p>
          <a:p>
            <a:pPr marL="354013" indent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solidFill>
                <a:srgbClr val="464646"/>
              </a:solidFill>
            </a:endParaRPr>
          </a:p>
          <a:p>
            <a:pPr marL="541338" indent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464646"/>
                </a:solidFill>
              </a:rPr>
              <a:t>Внедрение социальных сред - </a:t>
            </a:r>
            <a:r>
              <a:rPr lang="ru-RU" sz="2000" dirty="0" smtClean="0">
                <a:solidFill>
                  <a:srgbClr val="00AAAD"/>
                </a:solidFill>
              </a:rPr>
              <a:t>организационный и управленческий вызов</a:t>
            </a:r>
            <a:r>
              <a:rPr lang="ru-RU" sz="2000" dirty="0" smtClean="0">
                <a:solidFill>
                  <a:srgbClr val="464646"/>
                </a:solidFill>
              </a:rPr>
              <a:t>, а не проект по внедрению технологии. Деятельные сообщества играют </a:t>
            </a:r>
            <a:r>
              <a:rPr lang="ru-RU" sz="2000" dirty="0" smtClean="0">
                <a:solidFill>
                  <a:srgbClr val="00AAAD"/>
                </a:solidFill>
              </a:rPr>
              <a:t>связующую роль </a:t>
            </a:r>
            <a:r>
              <a:rPr lang="ru-RU" sz="2000" dirty="0" smtClean="0">
                <a:solidFill>
                  <a:srgbClr val="464646"/>
                </a:solidFill>
              </a:rPr>
              <a:t>при адаптации социальных платформ. Важность </a:t>
            </a:r>
            <a:r>
              <a:rPr lang="ru-RU" sz="2000" dirty="0" smtClean="0">
                <a:solidFill>
                  <a:srgbClr val="00AAAD"/>
                </a:solidFill>
              </a:rPr>
              <a:t>междисциплинарного</a:t>
            </a:r>
            <a:r>
              <a:rPr lang="ru-RU" sz="2000" dirty="0" smtClean="0">
                <a:solidFill>
                  <a:srgbClr val="464646"/>
                </a:solidFill>
              </a:rPr>
              <a:t> подхода.</a:t>
            </a:r>
          </a:p>
        </p:txBody>
      </p:sp>
      <p:sp>
        <p:nvSpPr>
          <p:cNvPr id="5018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594DA8C-8BAB-4165-B941-F562A8F9737D}" type="slidenum">
              <a:rPr lang="ru-RU"/>
              <a:pPr algn="r"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68313" y="5715016"/>
            <a:ext cx="446488" cy="35719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Запуск деятельных сообществ: практические рекомендации</a:t>
            </a:r>
            <a:endParaRPr lang="ru-RU" sz="3200" dirty="0"/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smtClean="0">
                <a:solidFill>
                  <a:srgbClr val="464646"/>
                </a:solidFill>
              </a:rPr>
              <a:t>Работа на социальных площадках должна строиться вокруг определенного проекта, то есть </a:t>
            </a:r>
            <a:r>
              <a:rPr lang="ru-RU" sz="2000" smtClean="0">
                <a:solidFill>
                  <a:srgbClr val="009999"/>
                </a:solidFill>
              </a:rPr>
              <a:t>решения четко поставленной задачи</a:t>
            </a:r>
            <a:r>
              <a:rPr lang="ru-RU" sz="2000" smtClean="0"/>
              <a:t>.</a:t>
            </a:r>
          </a:p>
          <a:p>
            <a:r>
              <a:rPr lang="ru-RU" sz="2000" smtClean="0">
                <a:solidFill>
                  <a:srgbClr val="464646"/>
                </a:solidFill>
              </a:rPr>
              <a:t>Не все задачи одинаково хорошо подходят для массовой совместной работы: некоторые проекты правильнее решать традиционным способом, тогда как проекты для «деятельных сообществ» должны требовать </a:t>
            </a:r>
            <a:r>
              <a:rPr lang="ru-RU" sz="2000" smtClean="0">
                <a:solidFill>
                  <a:srgbClr val="009999"/>
                </a:solidFill>
              </a:rPr>
              <a:t>генерации нового знания</a:t>
            </a:r>
            <a:r>
              <a:rPr lang="ru-RU" sz="2000" smtClean="0"/>
              <a:t>.</a:t>
            </a:r>
          </a:p>
          <a:p>
            <a:r>
              <a:rPr lang="ru-RU" sz="2000" smtClean="0">
                <a:solidFill>
                  <a:srgbClr val="464646"/>
                </a:solidFill>
              </a:rPr>
              <a:t>Участники «деятельного сообщества» должны быть </a:t>
            </a:r>
            <a:r>
              <a:rPr lang="ru-RU" sz="2000" smtClean="0">
                <a:solidFill>
                  <a:srgbClr val="009999"/>
                </a:solidFill>
              </a:rPr>
              <a:t>разделены в пространстве</a:t>
            </a:r>
            <a:r>
              <a:rPr lang="ru-RU" sz="2000" smtClean="0">
                <a:solidFill>
                  <a:srgbClr val="464646"/>
                </a:solidFill>
              </a:rPr>
              <a:t>: если они регулярно видятся друг с другом, гораздо легче провести обсуждение в офлайн-формате. </a:t>
            </a:r>
          </a:p>
          <a:p>
            <a:r>
              <a:rPr lang="ru-RU" sz="2000" smtClean="0">
                <a:solidFill>
                  <a:srgbClr val="EC008C"/>
                </a:solidFill>
              </a:rPr>
              <a:t>НО! </a:t>
            </a:r>
            <a:r>
              <a:rPr lang="ru-RU" sz="2000" smtClean="0">
                <a:solidFill>
                  <a:srgbClr val="464646"/>
                </a:solidFill>
              </a:rPr>
              <a:t>Организация </a:t>
            </a:r>
            <a:r>
              <a:rPr lang="ru-RU" sz="2000" smtClean="0">
                <a:solidFill>
                  <a:srgbClr val="009999"/>
                </a:solidFill>
              </a:rPr>
              <a:t>офлайн-встреч</a:t>
            </a:r>
            <a:r>
              <a:rPr lang="ru-RU" sz="2000" smtClean="0"/>
              <a:t> </a:t>
            </a:r>
            <a:r>
              <a:rPr lang="ru-RU" sz="2000" smtClean="0">
                <a:solidFill>
                  <a:srgbClr val="464646"/>
                </a:solidFill>
              </a:rPr>
              <a:t>для знакомства участников сообщества способствует повышению уровня доверия и скрепляет коллектив в целом.</a:t>
            </a:r>
          </a:p>
          <a:p>
            <a:endParaRPr lang="ru-RU" smtClean="0"/>
          </a:p>
        </p:txBody>
      </p:sp>
      <p:sp>
        <p:nvSpPr>
          <p:cNvPr id="5120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DEFAB0E-2C09-4348-AFE3-5D041F8670D3}" type="slidenum">
              <a:rPr lang="ru-RU"/>
              <a:pPr algn="r"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Запуск деятельных сообществ: практические рекомендации</a:t>
            </a:r>
            <a:endParaRPr lang="ru-RU" sz="3200" dirty="0"/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smtClean="0"/>
              <a:t>При создании «деятельного сообщества» стоит учитывать такие признаки, как </a:t>
            </a:r>
            <a:r>
              <a:rPr lang="ru-RU" sz="2000" smtClean="0">
                <a:solidFill>
                  <a:srgbClr val="009999"/>
                </a:solidFill>
              </a:rPr>
              <a:t>коммуникационная культура, структура деятельности, практика применения технических средств </a:t>
            </a:r>
            <a:r>
              <a:rPr lang="ru-RU" sz="2000" smtClean="0">
                <a:solidFill>
                  <a:srgbClr val="464646"/>
                </a:solidFill>
              </a:rPr>
              <a:t>представителями целевой группы.</a:t>
            </a:r>
          </a:p>
          <a:p>
            <a:r>
              <a:rPr lang="ru-RU" sz="2000" smtClean="0">
                <a:solidFill>
                  <a:srgbClr val="464646"/>
                </a:solidFill>
              </a:rPr>
              <a:t>Для продуктивной работы сообщества нужен менеджмент. В группе должен обязательно присутствовать </a:t>
            </a:r>
            <a:r>
              <a:rPr lang="ru-RU" sz="2000" smtClean="0">
                <a:solidFill>
                  <a:srgbClr val="00AAAD"/>
                </a:solidFill>
              </a:rPr>
              <a:t>модератор, фасилитатор.</a:t>
            </a:r>
            <a:r>
              <a:rPr lang="ru-RU" sz="2000" smtClean="0">
                <a:solidFill>
                  <a:srgbClr val="464646"/>
                </a:solidFill>
              </a:rPr>
              <a:t> Однако вмешательство и чрезмерный контроль со стороны организаторов также не способствуют удаче в коллективной работе.</a:t>
            </a:r>
          </a:p>
          <a:p>
            <a:r>
              <a:rPr lang="ru-RU" sz="2000" smtClean="0">
                <a:solidFill>
                  <a:srgbClr val="464646"/>
                </a:solidFill>
              </a:rPr>
              <a:t>В целом </a:t>
            </a:r>
            <a:r>
              <a:rPr lang="ru-RU" sz="2000" smtClean="0">
                <a:solidFill>
                  <a:srgbClr val="00AAAD"/>
                </a:solidFill>
              </a:rPr>
              <a:t>решение задачи должно выигрывать в ходе реализации проекта в рамках «деятельных сообществ»</a:t>
            </a:r>
            <a:r>
              <a:rPr lang="ru-RU" sz="2000" smtClean="0">
                <a:solidFill>
                  <a:srgbClr val="464646"/>
                </a:solidFill>
              </a:rPr>
              <a:t>, то есть цель должна достигаться быстрее и эффективнее. </a:t>
            </a:r>
          </a:p>
          <a:p>
            <a:endParaRPr lang="ru-RU" smtClean="0"/>
          </a:p>
        </p:txBody>
      </p:sp>
      <p:sp>
        <p:nvSpPr>
          <p:cNvPr id="5222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003F70B-F776-4FDB-A7E5-2B5AB1686449}" type="slidenum">
              <a:rPr lang="ru-RU"/>
              <a:pPr algn="r"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852738"/>
            <a:ext cx="5875338" cy="12080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Основные выводы</a:t>
            </a:r>
            <a:endParaRPr lang="ru-RU" dirty="0"/>
          </a:p>
        </p:txBody>
      </p:sp>
      <p:sp>
        <p:nvSpPr>
          <p:cNvPr id="53251" name="Текст 2"/>
          <p:cNvSpPr>
            <a:spLocks noGrp="1"/>
          </p:cNvSpPr>
          <p:nvPr>
            <p:ph type="body" idx="1"/>
          </p:nvPr>
        </p:nvSpPr>
        <p:spPr>
          <a:xfrm>
            <a:off x="722313" y="4627563"/>
            <a:ext cx="7772400" cy="1500187"/>
          </a:xfrm>
        </p:spPr>
        <p:txBody>
          <a:bodyPr/>
          <a:lstStyle/>
          <a:p>
            <a:r>
              <a:rPr lang="ru-RU" smtClean="0"/>
              <a:t>…</a:t>
            </a: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7F464D-72ED-47E9-A57E-8E2AE81B790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7604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Основные выводы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77875" y="1125538"/>
            <a:ext cx="8208963" cy="1060450"/>
          </a:xfrm>
        </p:spPr>
        <p:txBody>
          <a:bodyPr>
            <a:spAutoFit/>
          </a:bodyPr>
          <a:lstStyle/>
          <a:p>
            <a:pPr marL="342000" indent="-342000">
              <a:buFont typeface="Arial" pitchFamily="34" charset="0"/>
              <a:buNone/>
            </a:pPr>
            <a:r>
              <a:rPr lang="ru-RU" sz="2100" dirty="0" smtClean="0"/>
              <a:t>1. В рамках сетевого взаимодействия возможна не только </a:t>
            </a:r>
            <a:r>
              <a:rPr lang="ru-RU" sz="2100" dirty="0" smtClean="0">
                <a:solidFill>
                  <a:srgbClr val="FF6600"/>
                </a:solidFill>
              </a:rPr>
              <a:t>гражданская</a:t>
            </a:r>
            <a:r>
              <a:rPr lang="ru-RU" sz="2100" dirty="0" smtClean="0"/>
              <a:t> </a:t>
            </a:r>
            <a:r>
              <a:rPr lang="ru-RU" sz="2100" dirty="0" err="1" smtClean="0"/>
              <a:t>коллаборация</a:t>
            </a:r>
            <a:r>
              <a:rPr lang="ru-RU" sz="2100" dirty="0" smtClean="0"/>
              <a:t>, но и сугубо </a:t>
            </a:r>
            <a:r>
              <a:rPr lang="ru-RU" sz="2100" dirty="0" smtClean="0">
                <a:solidFill>
                  <a:srgbClr val="FF6600"/>
                </a:solidFill>
              </a:rPr>
              <a:t>профессиональная, деловая</a:t>
            </a:r>
            <a:r>
              <a:rPr lang="ru-RU" sz="2100" dirty="0" smtClean="0"/>
              <a:t>.</a:t>
            </a:r>
          </a:p>
        </p:txBody>
      </p:sp>
      <p:sp>
        <p:nvSpPr>
          <p:cNvPr id="5427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9EDD0B-9F6A-433B-8415-A832AFE4A51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ru-RU"/>
          </a:p>
        </p:txBody>
      </p:sp>
      <p:sp>
        <p:nvSpPr>
          <p:cNvPr id="6" name="Содержимое 3"/>
          <p:cNvSpPr txBox="1">
            <a:spLocks/>
          </p:cNvSpPr>
          <p:nvPr/>
        </p:nvSpPr>
        <p:spPr bwMode="auto">
          <a:xfrm>
            <a:off x="777875" y="3644900"/>
            <a:ext cx="7970838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800"/>
              </a:spcBef>
              <a:buFont typeface="Arial" pitchFamily="34" charset="0"/>
              <a:buNone/>
            </a:pPr>
            <a:r>
              <a:rPr lang="ru-RU" sz="2100"/>
              <a:t>3. Законы </a:t>
            </a:r>
            <a:r>
              <a:rPr lang="ru-RU" sz="2100">
                <a:solidFill>
                  <a:srgbClr val="FF6600"/>
                </a:solidFill>
              </a:rPr>
              <a:t>формирования и реализации</a:t>
            </a:r>
            <a:r>
              <a:rPr lang="ru-RU" sz="2100"/>
              <a:t> коллаборативных проектов в гражданском и бизнес-секторе во многом схожи. И сейчас скорее бизнес будет заимствовать социальные технологии из некоммерческого сектора, нежели наоборот. Но это ненадолго.</a:t>
            </a:r>
          </a:p>
        </p:txBody>
      </p:sp>
      <p:sp>
        <p:nvSpPr>
          <p:cNvPr id="7" name="Содержимое 3"/>
          <p:cNvSpPr txBox="1">
            <a:spLocks/>
          </p:cNvSpPr>
          <p:nvPr/>
        </p:nvSpPr>
        <p:spPr bwMode="auto">
          <a:xfrm>
            <a:off x="777875" y="2187575"/>
            <a:ext cx="8208963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800"/>
              </a:spcBef>
              <a:buFont typeface="Arial" pitchFamily="34" charset="0"/>
              <a:buNone/>
            </a:pPr>
            <a:r>
              <a:rPr lang="ru-RU" sz="2100" dirty="0"/>
              <a:t>2. В настоящее время </a:t>
            </a:r>
            <a:r>
              <a:rPr lang="en-US" sz="2100" dirty="0">
                <a:solidFill>
                  <a:srgbClr val="FF6600"/>
                </a:solidFill>
              </a:rPr>
              <a:t>IT-</a:t>
            </a:r>
            <a:r>
              <a:rPr lang="ru-RU" sz="2100" dirty="0">
                <a:solidFill>
                  <a:srgbClr val="FF6600"/>
                </a:solidFill>
              </a:rPr>
              <a:t>решения </a:t>
            </a:r>
            <a:r>
              <a:rPr lang="ru-RU" sz="2100" dirty="0"/>
              <a:t>для организации профессионального сотрудничества опережают в развитии </a:t>
            </a:r>
            <a:r>
              <a:rPr lang="ru-RU" sz="2100" dirty="0">
                <a:solidFill>
                  <a:srgbClr val="FF6600"/>
                </a:solidFill>
              </a:rPr>
              <a:t>социальные технологии</a:t>
            </a:r>
            <a:r>
              <a:rPr lang="ru-RU" sz="2100" dirty="0"/>
              <a:t> (вовлечение, мотивация, оценка вклада, конвертация капиталов и т.п.).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990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/>
              <a:t>Social Business Group</a:t>
            </a:r>
            <a:endParaRPr lang="ru-RU" sz="3600" dirty="0"/>
          </a:p>
        </p:txBody>
      </p:sp>
      <p:sp>
        <p:nvSpPr>
          <p:cNvPr id="55299" name="TextBox 2"/>
          <p:cNvSpPr txBox="1">
            <a:spLocks noChangeArrowheads="1"/>
          </p:cNvSpPr>
          <p:nvPr/>
        </p:nvSpPr>
        <p:spPr bwMode="auto">
          <a:xfrm>
            <a:off x="1187450" y="3573463"/>
            <a:ext cx="6480175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464646"/>
                </a:solidFill>
                <a:hlinkClick r:id="rId2"/>
              </a:rPr>
              <a:t>www.sociobusiness.ru</a:t>
            </a:r>
            <a:r>
              <a:rPr lang="en-US">
                <a:solidFill>
                  <a:srgbClr val="464646"/>
                </a:solidFill>
              </a:rPr>
              <a:t>  </a:t>
            </a:r>
            <a:endParaRPr lang="ru-RU">
              <a:solidFill>
                <a:srgbClr val="464646"/>
              </a:solidFill>
            </a:endParaRPr>
          </a:p>
          <a:p>
            <a:pPr algn="ctr"/>
            <a:r>
              <a:rPr lang="en-US">
                <a:solidFill>
                  <a:srgbClr val="464646"/>
                </a:solidFill>
                <a:hlinkClick r:id="rId3"/>
              </a:rPr>
              <a:t>info@sociobusiness.ru</a:t>
            </a:r>
            <a:endParaRPr lang="en-US">
              <a:solidFill>
                <a:srgbClr val="464646"/>
              </a:solidFill>
            </a:endParaRPr>
          </a:p>
          <a:p>
            <a:pPr algn="ctr"/>
            <a:r>
              <a:rPr lang="ru-RU">
                <a:solidFill>
                  <a:srgbClr val="464646"/>
                </a:solidFill>
              </a:rPr>
              <a:t>8(495)621-34-15</a:t>
            </a:r>
            <a:endParaRPr lang="en-US">
              <a:solidFill>
                <a:srgbClr val="464646"/>
              </a:solidFill>
            </a:endParaRPr>
          </a:p>
          <a:p>
            <a:pPr algn="ctr"/>
            <a:r>
              <a:rPr lang="en-US">
                <a:solidFill>
                  <a:srgbClr val="464646"/>
                </a:solidFill>
              </a:rPr>
              <a:t> </a:t>
            </a:r>
            <a:endParaRPr lang="ru-RU">
              <a:solidFill>
                <a:srgbClr val="464646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/>
              <a:t>Игорь Задорин /руководитель Группы ЦИРКОН</a:t>
            </a:r>
          </a:p>
          <a:p>
            <a:pPr algn="ctr"/>
            <a:r>
              <a:rPr lang="en-US">
                <a:hlinkClick r:id="rId4"/>
              </a:rPr>
              <a:t>zadorin@zircon.ru</a:t>
            </a:r>
            <a:r>
              <a:rPr lang="en-US"/>
              <a:t> </a:t>
            </a:r>
            <a:endParaRPr lang="ru-RU"/>
          </a:p>
          <a:p>
            <a:pPr algn="ctr"/>
            <a:endParaRPr lang="en-US">
              <a:solidFill>
                <a:srgbClr val="EC008C"/>
              </a:solidFill>
            </a:endParaRPr>
          </a:p>
        </p:txBody>
      </p:sp>
      <p:pic>
        <p:nvPicPr>
          <p:cNvPr id="55300" name="Picture 2" descr="Z:\ZIRCON\SOCIAL BUSINESS GROUP\Фирменный стиль\logo_без фон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76250"/>
            <a:ext cx="18208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32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22325" y="741363"/>
            <a:ext cx="7521575" cy="68738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ea typeface="Geneva" pitchFamily="22" charset="-128"/>
              </a:rPr>
              <a:t>Тенденции, изменяющие жизнь: </a:t>
            </a:r>
            <a:br>
              <a:rPr lang="ru-RU" dirty="0">
                <a:ea typeface="Geneva" pitchFamily="22" charset="-128"/>
              </a:rPr>
            </a:br>
            <a:r>
              <a:rPr lang="ru-RU" dirty="0" smtClean="0">
                <a:solidFill>
                  <a:srgbClr val="FF6600"/>
                </a:solidFill>
                <a:ea typeface="Geneva" pitchFamily="22" charset="-128"/>
              </a:rPr>
              <a:t>общество </a:t>
            </a:r>
            <a:endParaRPr lang="en-US" dirty="0" smtClean="0">
              <a:ea typeface="Geneva" pitchFamily="22" charset="-128"/>
            </a:endParaRPr>
          </a:p>
        </p:txBody>
      </p:sp>
      <p:sp>
        <p:nvSpPr>
          <p:cNvPr id="10243" name="Объект 1"/>
          <p:cNvSpPr>
            <a:spLocks noGrp="1"/>
          </p:cNvSpPr>
          <p:nvPr>
            <p:ph idx="1"/>
          </p:nvPr>
        </p:nvSpPr>
        <p:spPr>
          <a:xfrm>
            <a:off x="395288" y="1679575"/>
            <a:ext cx="8640762" cy="4464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200" smtClean="0"/>
              <a:t>Люди все чаще и все больше живут в состоянии </a:t>
            </a:r>
            <a:r>
              <a:rPr lang="ru-RU" sz="2200" smtClean="0">
                <a:solidFill>
                  <a:srgbClr val="FF6600"/>
                </a:solidFill>
              </a:rPr>
              <a:t>«всегда на связи»</a:t>
            </a:r>
            <a:r>
              <a:rPr lang="ru-RU" sz="2200" smtClean="0">
                <a:solidFill>
                  <a:srgbClr val="002060"/>
                </a:solidFill>
              </a:rPr>
              <a:t>.  </a:t>
            </a:r>
            <a:r>
              <a:rPr lang="ru-RU" sz="2200" smtClean="0"/>
              <a:t>Интернет, мобильные коммуникации, социальные сети и т.п. делают человека более открытым и доступным другим людям (в т.ч. сотрудникам и руководителям компаний и проектов)  </a:t>
            </a:r>
          </a:p>
          <a:p>
            <a:pPr>
              <a:lnSpc>
                <a:spcPct val="90000"/>
              </a:lnSpc>
            </a:pPr>
            <a:r>
              <a:rPr lang="ru-RU" sz="2200" smtClean="0">
                <a:solidFill>
                  <a:srgbClr val="FF6600"/>
                </a:solidFill>
              </a:rPr>
              <a:t>Краудсорсинг</a:t>
            </a:r>
            <a:r>
              <a:rPr lang="ru-RU" sz="2200" smtClean="0">
                <a:solidFill>
                  <a:srgbClr val="002060"/>
                </a:solidFill>
              </a:rPr>
              <a:t> </a:t>
            </a:r>
            <a:r>
              <a:rPr lang="ru-RU" sz="2200" i="1" smtClean="0"/>
              <a:t>(использование ресурсов «толпы» - передача определённых производственных функций неопределённому кругу лиц)</a:t>
            </a:r>
            <a:r>
              <a:rPr lang="ru-RU" sz="2200" smtClean="0"/>
              <a:t>. Общество все более включается реально в производственные процессы, не связывая себя с производством и работой.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solidFill>
                  <a:srgbClr val="FF6600"/>
                </a:solidFill>
              </a:rPr>
              <a:t>Brand</a:t>
            </a:r>
            <a:r>
              <a:rPr lang="ru-RU" sz="2200" smtClean="0">
                <a:solidFill>
                  <a:srgbClr val="FF6600"/>
                </a:solidFill>
              </a:rPr>
              <a:t>-вовлеченность. </a:t>
            </a:r>
            <a:r>
              <a:rPr lang="ru-RU" sz="2200" smtClean="0"/>
              <a:t>Потребители присоединяются к брендам через каналы социальных медиа и начинают участвовать в «бизнесе любимых брендов» (фан-клубы).</a:t>
            </a:r>
          </a:p>
        </p:txBody>
      </p:sp>
      <p:sp>
        <p:nvSpPr>
          <p:cNvPr id="1024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2CEA9B-9224-4146-A0E6-932A610C48B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95288" y="571500"/>
            <a:ext cx="8424862" cy="10477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6600"/>
                </a:solidFill>
                <a:ea typeface="Geneva" pitchFamily="22" charset="-128"/>
              </a:rPr>
              <a:t>Бизнес</a:t>
            </a:r>
            <a:r>
              <a:rPr lang="en-US" dirty="0" smtClean="0">
                <a:solidFill>
                  <a:srgbClr val="FF6600"/>
                </a:solidFill>
                <a:ea typeface="Geneva" pitchFamily="22" charset="-128"/>
              </a:rPr>
              <a:t> </a:t>
            </a:r>
            <a:r>
              <a:rPr lang="ru-RU" dirty="0" smtClean="0">
                <a:solidFill>
                  <a:srgbClr val="FF6600"/>
                </a:solidFill>
                <a:ea typeface="Geneva" pitchFamily="22" charset="-128"/>
              </a:rPr>
              <a:t>и общество: </a:t>
            </a:r>
            <a:r>
              <a:rPr lang="ru-RU" dirty="0" smtClean="0">
                <a:ea typeface="Geneva" pitchFamily="22" charset="-128"/>
              </a:rPr>
              <a:t>Вызовы и перспективы</a:t>
            </a:r>
            <a:endParaRPr lang="en-US" dirty="0" smtClean="0">
              <a:solidFill>
                <a:srgbClr val="FF6600"/>
              </a:solidFill>
              <a:ea typeface="Geneva" pitchFamily="22" charset="-128"/>
            </a:endParaRPr>
          </a:p>
        </p:txBody>
      </p:sp>
      <p:sp>
        <p:nvSpPr>
          <p:cNvPr id="11267" name="Объект 1"/>
          <p:cNvSpPr>
            <a:spLocks noGrp="1"/>
          </p:cNvSpPr>
          <p:nvPr>
            <p:ph idx="1"/>
          </p:nvPr>
        </p:nvSpPr>
        <p:spPr>
          <a:xfrm>
            <a:off x="479425" y="1912938"/>
            <a:ext cx="8353425" cy="34448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mtClean="0"/>
              <a:t>Предприятия более не контролируют </a:t>
            </a:r>
            <a:r>
              <a:rPr lang="ru-RU" smtClean="0">
                <a:solidFill>
                  <a:srgbClr val="FF6600"/>
                </a:solidFill>
              </a:rPr>
              <a:t>технологические мощности</a:t>
            </a:r>
            <a:r>
              <a:rPr lang="ru-RU" smtClean="0"/>
              <a:t>, напротив, индивидуумы могут предоставить эти мощности бизнесу</a:t>
            </a:r>
          </a:p>
          <a:p>
            <a:pPr>
              <a:buFont typeface="Wingdings" pitchFamily="2" charset="2"/>
              <a:buChar char="Ø"/>
            </a:pPr>
            <a:r>
              <a:rPr lang="ru-RU" smtClean="0"/>
              <a:t>Предприятия более не контролируют </a:t>
            </a:r>
            <a:r>
              <a:rPr lang="ru-RU" smtClean="0">
                <a:solidFill>
                  <a:srgbClr val="FF6600"/>
                </a:solidFill>
              </a:rPr>
              <a:t>работников</a:t>
            </a:r>
            <a:r>
              <a:rPr lang="ru-RU" smtClean="0"/>
              <a:t>, напротив, работники все чаще могут создавать бизнесы</a:t>
            </a:r>
          </a:p>
          <a:p>
            <a:pPr>
              <a:buFont typeface="Wingdings" pitchFamily="2" charset="2"/>
              <a:buChar char="Ø"/>
            </a:pPr>
            <a:r>
              <a:rPr lang="ru-RU" smtClean="0"/>
              <a:t>Предприятия более не контролируют </a:t>
            </a:r>
            <a:r>
              <a:rPr lang="ru-RU" smtClean="0">
                <a:solidFill>
                  <a:srgbClr val="FF6600"/>
                </a:solidFill>
              </a:rPr>
              <a:t>потребителей</a:t>
            </a:r>
            <a:r>
              <a:rPr lang="ru-RU" smtClean="0"/>
              <a:t>, напротив, потребители все чаще участвуют в производстве и управляют бизнесом</a:t>
            </a:r>
          </a:p>
        </p:txBody>
      </p:sp>
      <p:sp>
        <p:nvSpPr>
          <p:cNvPr id="1126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18C259-2A8C-48BB-8D5D-467EBF9BC1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95288" y="523875"/>
            <a:ext cx="8424862" cy="10477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6600"/>
                </a:solidFill>
                <a:ea typeface="Geneva" pitchFamily="22" charset="-128"/>
              </a:rPr>
              <a:t>Диссипация (рассеивание) бизнеса</a:t>
            </a:r>
            <a:endParaRPr lang="en-US" dirty="0" smtClean="0">
              <a:solidFill>
                <a:srgbClr val="FF6600"/>
              </a:solidFill>
              <a:ea typeface="Geneva" pitchFamily="22" charset="-128"/>
            </a:endParaRPr>
          </a:p>
        </p:txBody>
      </p:sp>
      <p:sp>
        <p:nvSpPr>
          <p:cNvPr id="12291" name="Объект 1"/>
          <p:cNvSpPr>
            <a:spLocks noGrp="1"/>
          </p:cNvSpPr>
          <p:nvPr>
            <p:ph idx="1"/>
          </p:nvPr>
        </p:nvSpPr>
        <p:spPr>
          <a:xfrm>
            <a:off x="479425" y="1831975"/>
            <a:ext cx="8353425" cy="31686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mtClean="0"/>
              <a:t>Проблема удержания работников в орбите предприятия</a:t>
            </a:r>
          </a:p>
          <a:p>
            <a:pPr>
              <a:buFont typeface="Wingdings" pitchFamily="2" charset="2"/>
              <a:buChar char="Ø"/>
            </a:pPr>
            <a:r>
              <a:rPr lang="ru-RU" smtClean="0"/>
              <a:t>Проблема удержания и передачи опыта, знания, квалификации</a:t>
            </a:r>
          </a:p>
          <a:p>
            <a:pPr>
              <a:buFont typeface="Wingdings" pitchFamily="2" charset="2"/>
              <a:buChar char="Ø"/>
            </a:pPr>
            <a:r>
              <a:rPr lang="ru-RU" smtClean="0"/>
              <a:t>Проблема организации коммуникации между работниками</a:t>
            </a:r>
          </a:p>
          <a:p>
            <a:pPr>
              <a:buFont typeface="Wingdings" pitchFamily="2" charset="2"/>
              <a:buChar char="Ø"/>
            </a:pPr>
            <a:r>
              <a:rPr lang="ru-RU" smtClean="0"/>
              <a:t>Проблема организации коллективного действия</a:t>
            </a:r>
          </a:p>
        </p:txBody>
      </p:sp>
      <p:sp>
        <p:nvSpPr>
          <p:cNvPr id="1229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FA105B-5F07-4457-A908-D509B084688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95288" y="500063"/>
            <a:ext cx="8424862" cy="10477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6600"/>
                </a:solidFill>
                <a:ea typeface="Geneva" pitchFamily="22" charset="-128"/>
              </a:rPr>
              <a:t>Диссипация (рассеивание) бизнеса</a:t>
            </a:r>
            <a:endParaRPr lang="en-US" dirty="0" smtClean="0">
              <a:solidFill>
                <a:srgbClr val="FF6600"/>
              </a:solidFill>
              <a:ea typeface="Geneva" pitchFamily="22" charset="-128"/>
            </a:endParaRPr>
          </a:p>
        </p:txBody>
      </p:sp>
      <p:sp>
        <p:nvSpPr>
          <p:cNvPr id="13315" name="Объект 1"/>
          <p:cNvSpPr>
            <a:spLocks noGrp="1"/>
          </p:cNvSpPr>
          <p:nvPr>
            <p:ph idx="1"/>
          </p:nvPr>
        </p:nvSpPr>
        <p:spPr>
          <a:xfrm>
            <a:off x="479425" y="1625600"/>
            <a:ext cx="8353425" cy="1017588"/>
          </a:xfrm>
        </p:spPr>
        <p:txBody>
          <a:bodyPr/>
          <a:lstStyle/>
          <a:p>
            <a:pPr marL="0" indent="0"/>
            <a:r>
              <a:rPr lang="ru-RU" smtClean="0"/>
              <a:t>Что делать бизнесу?</a:t>
            </a:r>
          </a:p>
          <a:p>
            <a:pPr marL="0" indent="0"/>
            <a:r>
              <a:rPr lang="ru-RU" smtClean="0"/>
              <a:t>Становится социальным!</a:t>
            </a:r>
          </a:p>
          <a:p>
            <a:pPr marL="0" indent="0"/>
            <a:endParaRPr lang="ru-RU" smtClean="0"/>
          </a:p>
          <a:p>
            <a:pPr marL="0" indent="0"/>
            <a:endParaRPr lang="ru-RU" smtClean="0"/>
          </a:p>
          <a:p>
            <a:pPr marL="0" indent="0"/>
            <a:endParaRPr lang="ru-RU" smtClean="0"/>
          </a:p>
        </p:txBody>
      </p:sp>
      <p:sp>
        <p:nvSpPr>
          <p:cNvPr id="1331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E69413-9C68-42D1-99C3-1D8CFA1D08A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00063" y="2786063"/>
            <a:ext cx="7772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71500" indent="-571500" eaLnBrk="0" hangingPunct="0">
              <a:buFont typeface="Arial" pitchFamily="34" charset="0"/>
              <a:buChar char="•"/>
            </a:pPr>
            <a:r>
              <a:rPr lang="ru-RU" sz="2400">
                <a:solidFill>
                  <a:srgbClr val="002060"/>
                </a:solidFill>
              </a:rPr>
              <a:t>От барьеров и ограничений – к открытости и доступности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0063" y="4643438"/>
            <a:ext cx="6705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71500" indent="-571500" eaLnBrk="0" hangingPunct="0">
              <a:buFont typeface="Arial" pitchFamily="34" charset="0"/>
              <a:buChar char="•"/>
            </a:pPr>
            <a:r>
              <a:rPr lang="ru-RU" sz="2400">
                <a:solidFill>
                  <a:srgbClr val="002060"/>
                </a:solidFill>
              </a:rPr>
              <a:t>От «организации» – 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к «сообществу»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00063" y="3741738"/>
            <a:ext cx="7772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71500" indent="-571500" eaLnBrk="0" hangingPunct="0">
              <a:buFont typeface="Arial" pitchFamily="34" charset="0"/>
              <a:buChar char="•"/>
            </a:pPr>
            <a:r>
              <a:rPr lang="ru-RU" sz="2400">
                <a:solidFill>
                  <a:srgbClr val="002060"/>
                </a:solidFill>
              </a:rPr>
              <a:t>От вертикальной иерархии – 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к горизонтальным сетям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95288" y="500063"/>
            <a:ext cx="8424862" cy="10477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6600"/>
                </a:solidFill>
                <a:ea typeface="Geneva" pitchFamily="22" charset="-128"/>
              </a:rPr>
              <a:t>Диссипация (рассеивание) бизнеса</a:t>
            </a:r>
            <a:endParaRPr lang="en-US" dirty="0" smtClean="0">
              <a:solidFill>
                <a:srgbClr val="FF6600"/>
              </a:solidFill>
              <a:ea typeface="Geneva" pitchFamily="22" charset="-128"/>
            </a:endParaRPr>
          </a:p>
        </p:txBody>
      </p:sp>
      <p:sp>
        <p:nvSpPr>
          <p:cNvPr id="14339" name="Объект 1"/>
          <p:cNvSpPr>
            <a:spLocks noGrp="1"/>
          </p:cNvSpPr>
          <p:nvPr>
            <p:ph idx="1"/>
          </p:nvPr>
        </p:nvSpPr>
        <p:spPr>
          <a:xfrm>
            <a:off x="479425" y="1697038"/>
            <a:ext cx="8353425" cy="1303337"/>
          </a:xfrm>
        </p:spPr>
        <p:txBody>
          <a:bodyPr/>
          <a:lstStyle/>
          <a:p>
            <a:pPr marL="0" indent="0"/>
            <a:r>
              <a:rPr lang="ru-RU" sz="3600" smtClean="0"/>
              <a:t>Социальные сети – новая среда обитания профессионалов</a:t>
            </a:r>
          </a:p>
        </p:txBody>
      </p:sp>
      <p:sp>
        <p:nvSpPr>
          <p:cNvPr id="1434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316451-7E85-44C1-A6BD-6D53DAE2016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00063" y="4638675"/>
            <a:ext cx="1152525" cy="50482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1979613" y="4073525"/>
            <a:ext cx="67691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 свободном </a:t>
            </a:r>
            <a:r>
              <a:rPr lang="ru-RU" sz="2400" i="1"/>
              <a:t>клубном</a:t>
            </a:r>
            <a:r>
              <a:rPr lang="ru-RU" sz="2400"/>
              <a:t> пространстве все больше самодостаточных, квалифицированных и независимых профессионалов</a:t>
            </a: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571500" y="3324225"/>
            <a:ext cx="8286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LinkedIn, Facebook, </a:t>
            </a:r>
            <a:r>
              <a:rPr lang="ru-RU" sz="2400"/>
              <a:t>Вконтакте..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1FADCC"/>
      </a:hlink>
      <a:folHlink>
        <a:srgbClr val="44B9E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1FADCC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1243</TotalTime>
  <Words>2818</Words>
  <Application>Microsoft Office PowerPoint</Application>
  <PresentationFormat>Экран (4:3)</PresentationFormat>
  <Paragraphs>319</Paragraphs>
  <Slides>49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7" baseType="lpstr">
      <vt:lpstr>Arial</vt:lpstr>
      <vt:lpstr>Calibri</vt:lpstr>
      <vt:lpstr>Geneva</vt:lpstr>
      <vt:lpstr>Wingdings</vt:lpstr>
      <vt:lpstr>ヒラギノ角ゴ ProN W3</vt:lpstr>
      <vt:lpstr>MS PGothic</vt:lpstr>
      <vt:lpstr>Gill Sans</vt:lpstr>
      <vt:lpstr>Ясность</vt:lpstr>
      <vt:lpstr>  Деятельные сообщества как новый тип профессионального сотрудничества в онлайн-среде</vt:lpstr>
      <vt:lpstr>Тенденции, изменяющие жизнь</vt:lpstr>
      <vt:lpstr>Тенденции, изменяющие жизнь:  технологии</vt:lpstr>
      <vt:lpstr>Тенденции, изменяющие жизнь:  работа</vt:lpstr>
      <vt:lpstr>Тенденции, изменяющие жизнь:  общество </vt:lpstr>
      <vt:lpstr>Бизнес и общество: Вызовы и перспективы</vt:lpstr>
      <vt:lpstr>Диссипация (рассеивание) бизнеса</vt:lpstr>
      <vt:lpstr>Диссипация (рассеивание) бизнеса</vt:lpstr>
      <vt:lpstr>Диссипация (рассеивание) бизнеса</vt:lpstr>
      <vt:lpstr>Диссипация (рассеивание) бизнеса</vt:lpstr>
      <vt:lpstr>Деятельные сообщества -   между клубом и предприятием</vt:lpstr>
      <vt:lpstr>Деятельные сообщества - </vt:lpstr>
      <vt:lpstr>Условия коллективного действия </vt:lpstr>
      <vt:lpstr>Условия коллективного действия </vt:lpstr>
      <vt:lpstr>Модерация: четвертое условие коллективного действия   </vt:lpstr>
      <vt:lpstr>Слайд 16</vt:lpstr>
      <vt:lpstr>Слайд 17</vt:lpstr>
      <vt:lpstr>Деятельные сообщества </vt:lpstr>
      <vt:lpstr>The Fundamental Cycle of Collaboration</vt:lpstr>
      <vt:lpstr>Этапы коллаборативного проекта</vt:lpstr>
      <vt:lpstr>Примеры из практики </vt:lpstr>
      <vt:lpstr>Деятельные сообщества в отечественной практике</vt:lpstr>
      <vt:lpstr>Проект «Открытое мнение»</vt:lpstr>
      <vt:lpstr>Проект «Открытое мнение»</vt:lpstr>
      <vt:lpstr>Проект «Открытое мнение»</vt:lpstr>
      <vt:lpstr>Проект «Открытое мнение»</vt:lpstr>
      <vt:lpstr>Основные этапы</vt:lpstr>
      <vt:lpstr>Этап 1. Формирование общего смысла </vt:lpstr>
      <vt:lpstr>Этап 2. Формирование структуры сообщества и инвестиционного плана </vt:lpstr>
      <vt:lpstr>Формирование структуры сообщества  «Открытое мнение»</vt:lpstr>
      <vt:lpstr>Формирование структуры деятельного сообщества: общая схема</vt:lpstr>
      <vt:lpstr>Этап 3. Реализация миссии, достижение общей цели </vt:lpstr>
      <vt:lpstr>Этап 4. Распределение «дохода» и прав на конечный продукт </vt:lpstr>
      <vt:lpstr>«Открытое мнение»: публицистическая активность</vt:lpstr>
      <vt:lpstr>Выводы по проекту «Открытое мнение»</vt:lpstr>
      <vt:lpstr>Группа «Собрание экопоселений» на портале «Будущая Россия»</vt:lpstr>
      <vt:lpstr>Группа «Собрание экопоселений» на портале «Будущая Россия»</vt:lpstr>
      <vt:lpstr>Слайд 38</vt:lpstr>
      <vt:lpstr>Профессиональная социальная сеть SocioLogos 2.0.</vt:lpstr>
      <vt:lpstr>Профессиональная социальная сеть SocioLogos 2.0: основные возможности</vt:lpstr>
      <vt:lpstr>Профессиональная социальная сеть SocioLogos 2.0.</vt:lpstr>
      <vt:lpstr>Практические рекомендации</vt:lpstr>
      <vt:lpstr>IT или социальные технологии? </vt:lpstr>
      <vt:lpstr>Главные ошибки при запуске деятельных сообществ</vt:lpstr>
      <vt:lpstr>Запуск деятельных сообществ: практические рекомендации</vt:lpstr>
      <vt:lpstr>Запуск деятельных сообществ: практические рекомендации</vt:lpstr>
      <vt:lpstr>Основные выводы</vt:lpstr>
      <vt:lpstr>Основные выводы</vt:lpstr>
      <vt:lpstr>Social Business Group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IVZ</dc:creator>
  <cp:lastModifiedBy>Z</cp:lastModifiedBy>
  <cp:revision>102</cp:revision>
  <dcterms:modified xsi:type="dcterms:W3CDTF">2013-04-02T10:18:00Z</dcterms:modified>
</cp:coreProperties>
</file>